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sldIdLst>
    <p:sldId id="256" r:id="rId2"/>
    <p:sldId id="289" r:id="rId3"/>
    <p:sldId id="288" r:id="rId4"/>
    <p:sldId id="290" r:id="rId5"/>
    <p:sldId id="291" r:id="rId6"/>
    <p:sldId id="292" r:id="rId7"/>
    <p:sldId id="276" r:id="rId8"/>
    <p:sldId id="293" r:id="rId9"/>
    <p:sldId id="258" r:id="rId10"/>
    <p:sldId id="277" r:id="rId11"/>
    <p:sldId id="278" r:id="rId12"/>
    <p:sldId id="279" r:id="rId13"/>
    <p:sldId id="280" r:id="rId14"/>
    <p:sldId id="281" r:id="rId15"/>
    <p:sldId id="283" r:id="rId16"/>
    <p:sldId id="301" r:id="rId17"/>
    <p:sldId id="285" r:id="rId18"/>
    <p:sldId id="262" r:id="rId19"/>
    <p:sldId id="263" r:id="rId20"/>
    <p:sldId id="264" r:id="rId21"/>
    <p:sldId id="265" r:id="rId22"/>
    <p:sldId id="267" r:id="rId23"/>
    <p:sldId id="269" r:id="rId24"/>
    <p:sldId id="300" r:id="rId25"/>
  </p:sldIdLst>
  <p:sldSz cx="9144000" cy="6858000" type="screen4x3"/>
  <p:notesSz cx="6858000" cy="9144000"/>
  <p:custDataLst>
    <p:tags r:id="rId26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80" autoAdjust="0"/>
  </p:normalViewPr>
  <p:slideViewPr>
    <p:cSldViewPr>
      <p:cViewPr>
        <p:scale>
          <a:sx n="86" d="100"/>
          <a:sy n="86" d="100"/>
        </p:scale>
        <p:origin x="-2982" y="-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3586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7E1487F2-2706-41F5-A62A-E36BCEC002FC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850E95F5-BC3A-4732-B513-81D18F0A7FF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2DE0E4-2966-41F0-8A0D-F26F0BF003C7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8C9080-B8D9-4C0E-A0F2-75146B351E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7CD200-FC46-4CC5-B30E-AB61DEC45FD8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5EF9F-CE89-42AD-9E7C-083D12D8B7A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3D6F7649-1CA4-40F8-B195-E0B860BC2F56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F60B2090-E6AF-4637-8E64-0A2FE7AADA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766967CA-3CB1-4E33-ADE0-6BFF0029BFA7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7AFC817A-2D6A-4842-BBFE-E5153FA7D1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855316-D062-434B-B1F2-37639502100E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FE6FD7-FEDE-4794-87BD-9072743642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60B2B1-E9C1-4226-9970-2FFA234A7B1E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2B997-43F2-4343-B434-DC5F106298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204D596-A24D-4870-B908-C750381063A6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B0A382A9-626B-460A-B5F0-32519E7275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40B5B3-9729-437E-895C-C997AB409497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9E53C-6FFE-4BAC-8E48-B4F0337870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48FC56E4-135B-462C-9A6C-A46F995D67D8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E9BE2105-DE94-4436-BDBC-33782BBE644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3BCA9F1E-BB49-4B5A-92CB-40FA71B0D9CC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B5CD97C-1D18-432A-90AF-2A48FC5221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B9BACA3-7E71-4798-9697-8A65665B4235}" type="datetimeFigureOut">
              <a:rPr lang="ru-RU" smtClean="0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75F18AC-70B7-4475-96BE-9FC73204B4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563" y="571481"/>
            <a:ext cx="7754937" cy="2500329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Семантический  анализ предложения.</a:t>
            </a:r>
            <a:r>
              <a:rPr lang="ru-RU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ложносочиненные (ССП),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сложноподчиненные (СПП), сложные бессоюзные предложения.</a:t>
            </a:r>
            <a:endParaRPr lang="ru-RU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516216" y="5877272"/>
            <a:ext cx="2160240" cy="72008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Подготовила: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читель-логопед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Куцевалова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И.В.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Сложносочинённое предложение</a:t>
            </a:r>
          </a:p>
        </p:txBody>
      </p:sp>
      <p:sp>
        <p:nvSpPr>
          <p:cNvPr id="38915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                  Сложносочинёнными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  -</a:t>
            </a:r>
            <a:r>
              <a:rPr lang="ru-RU" sz="2800" b="1" dirty="0" smtClean="0"/>
              <a:t>называются сложные предложения, в которых простые предложения относительно равноправны по смыслу и связываются сочинительными союзами и интонацией.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z="2800" b="1" i="1" dirty="0" smtClean="0"/>
              <a:t>       </a:t>
            </a:r>
            <a:r>
              <a:rPr lang="ru-RU" sz="2800" b="1" i="1" dirty="0" smtClean="0">
                <a:solidFill>
                  <a:srgbClr val="C00000"/>
                </a:solidFill>
              </a:rPr>
              <a:t>Перепадали частые дожди, и на берёзовых листьях появилась первая желтизна</a:t>
            </a:r>
            <a:r>
              <a:rPr lang="ru-RU" sz="2800" b="1" dirty="0" smtClean="0">
                <a:solidFill>
                  <a:srgbClr val="C00000"/>
                </a:solidFill>
              </a:rPr>
              <a:t>.</a:t>
            </a:r>
          </a:p>
          <a:p>
            <a:pPr algn="just" eaLnBrk="1" hangingPunct="1">
              <a:buFont typeface="Wingdings" pitchFamily="2" charset="2"/>
              <a:buNone/>
            </a:pPr>
            <a:endParaRPr lang="ru-RU" sz="2800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ru-RU" dirty="0" smtClean="0"/>
              <a:t>Группы сочинительных союзов</a:t>
            </a:r>
          </a:p>
        </p:txBody>
      </p:sp>
      <p:sp>
        <p:nvSpPr>
          <p:cNvPr id="39939" name="Rectangle 3"/>
          <p:cNvSpPr>
            <a:spLocks noGrp="1" noRot="1" noChangeArrowheads="1"/>
          </p:cNvSpPr>
          <p:nvPr>
            <p:ph sz="quarter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365760" indent="-36576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1). </a:t>
            </a:r>
            <a:r>
              <a:rPr lang="ru-RU" sz="2800" b="1" dirty="0">
                <a:solidFill>
                  <a:srgbClr val="FF0000"/>
                </a:solidFill>
              </a:rPr>
              <a:t>Соединительные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и, да (</a:t>
            </a:r>
            <a:r>
              <a:rPr lang="ru-RU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=и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), ни-ни, тоже, также</a:t>
            </a:r>
          </a:p>
          <a:p>
            <a:pPr marL="365760" indent="-36576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2). </a:t>
            </a:r>
            <a:r>
              <a:rPr lang="ru-RU" sz="2800" b="1" dirty="0">
                <a:solidFill>
                  <a:srgbClr val="FF0000"/>
                </a:solidFill>
              </a:rPr>
              <a:t>Разделительные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или. Либо, то-то, не то- не то, то ли – то ли</a:t>
            </a:r>
          </a:p>
          <a:p>
            <a:pPr marL="365760" indent="-36576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3). </a:t>
            </a:r>
            <a:r>
              <a:rPr lang="ru-RU" sz="2800" b="1" dirty="0">
                <a:solidFill>
                  <a:srgbClr val="FF0000"/>
                </a:solidFill>
              </a:rPr>
              <a:t>Противительные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а, но, да (</a:t>
            </a:r>
            <a:r>
              <a:rPr lang="ru-RU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=но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), зато, однако, же</a:t>
            </a:r>
          </a:p>
          <a:p>
            <a:pPr marL="365760" indent="-36576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4). </a:t>
            </a:r>
            <a:r>
              <a:rPr lang="ru-RU" sz="2800" b="1" dirty="0">
                <a:solidFill>
                  <a:srgbClr val="FF0000"/>
                </a:solidFill>
              </a:rPr>
              <a:t>Двойные (сопоставительные): 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как, так и; не </a:t>
            </a:r>
            <a:r>
              <a:rPr lang="ru-RU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только..,но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и; не </a:t>
            </a:r>
            <a:r>
              <a:rPr lang="ru-RU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столько..,сколько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; </a:t>
            </a:r>
            <a:r>
              <a:rPr lang="ru-RU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не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так…,как; хотя и.., но; не то что(бы)...,но (а); если </a:t>
            </a:r>
            <a:r>
              <a:rPr lang="ru-RU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не...,то</a:t>
            </a:r>
            <a:endParaRPr lang="ru-RU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</a:rPr>
              <a:t>Обратите внимание!</a:t>
            </a:r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785786" y="1428736"/>
            <a:ext cx="7745412" cy="473551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u="sng" dirty="0" smtClean="0"/>
              <a:t>Союзы </a:t>
            </a:r>
            <a:r>
              <a:rPr lang="ru-RU" b="1" u="sng" dirty="0" smtClean="0">
                <a:solidFill>
                  <a:srgbClr val="FF0000"/>
                </a:solidFill>
              </a:rPr>
              <a:t>ТОЖЕ, ТАКЖЕ, ЖЕ </a:t>
            </a:r>
            <a:r>
              <a:rPr lang="ru-RU" b="1" u="sng" dirty="0" smtClean="0"/>
              <a:t>находятся в середине следующей части сложносочинённого предложения</a:t>
            </a:r>
            <a:r>
              <a:rPr lang="ru-RU" b="1" dirty="0" smtClean="0"/>
              <a:t>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i="1" dirty="0" smtClean="0"/>
              <a:t>Старшие отправились на рыбалку, мы с моим братом ТОЖЕ собрались туда. Все побежали к реке, мы ЖЕ остались у костра</a:t>
            </a:r>
            <a:r>
              <a:rPr lang="ru-RU" b="1" dirty="0" smtClean="0"/>
              <a:t>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u="sng" dirty="0" smtClean="0"/>
              <a:t>В значении противительного союза может употребляться и слово </a:t>
            </a:r>
            <a:r>
              <a:rPr lang="ru-RU" b="1" u="sng" dirty="0" smtClean="0">
                <a:solidFill>
                  <a:srgbClr val="FF0000"/>
                </a:solidFill>
              </a:rPr>
              <a:t>ТОЛЬКО</a:t>
            </a:r>
            <a:r>
              <a:rPr lang="ru-RU" b="1" u="sng" dirty="0" smtClean="0"/>
              <a:t>, придающее речи разговорную окраску: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i="1" dirty="0" smtClean="0"/>
              <a:t>Я постараюсь выполнить вашу просьбу, ТОЛЬКО вы меня не торопите.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2"/>
                </a:solidFill>
              </a:rPr>
              <a:t>Сложноподчинённое предложение</a:t>
            </a:r>
          </a:p>
        </p:txBody>
      </p:sp>
      <p:sp>
        <p:nvSpPr>
          <p:cNvPr id="41987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 smtClean="0"/>
              <a:t>        </a:t>
            </a:r>
            <a:r>
              <a:rPr lang="ru-RU" b="1" dirty="0" smtClean="0">
                <a:solidFill>
                  <a:srgbClr val="FF0000"/>
                </a:solidFill>
              </a:rPr>
              <a:t>Сложноподчинёнными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 smtClean="0"/>
              <a:t>   -  называются сложные предложения, в которых одно из предложений грамматически подчинено другому и связано с ним интонацией и подчинительным союзом или союзным словом: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rgbClr val="C00000"/>
                </a:solidFill>
              </a:rPr>
              <a:t>     </a:t>
            </a:r>
            <a:r>
              <a:rPr lang="ru-RU" b="1" i="1" dirty="0" smtClean="0">
                <a:solidFill>
                  <a:srgbClr val="C00000"/>
                </a:solidFill>
              </a:rPr>
              <a:t>В маленьких комнатках, где жила мать, было очень тесно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ru-RU" dirty="0" smtClean="0">
                <a:solidFill>
                  <a:srgbClr val="002060"/>
                </a:solidFill>
              </a:rPr>
              <a:t>Подчинительные союзы</a:t>
            </a:r>
          </a:p>
        </p:txBody>
      </p:sp>
      <p:sp>
        <p:nvSpPr>
          <p:cNvPr id="43011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457200" y="1600200"/>
            <a:ext cx="8043890" cy="487375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/>
              <a:t>1). </a:t>
            </a:r>
            <a:r>
              <a:rPr lang="ru-RU" sz="2000" b="1" dirty="0" smtClean="0">
                <a:solidFill>
                  <a:srgbClr val="FF0000"/>
                </a:solidFill>
              </a:rPr>
              <a:t>Изъяснительные</a:t>
            </a:r>
            <a:r>
              <a:rPr lang="ru-RU" sz="2000" b="1" dirty="0" smtClean="0"/>
              <a:t>: что, как, ли (частица в роли союза)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/>
              <a:t>2). </a:t>
            </a:r>
            <a:r>
              <a:rPr lang="ru-RU" sz="2000" b="1" dirty="0" smtClean="0">
                <a:solidFill>
                  <a:srgbClr val="FF0000"/>
                </a:solidFill>
              </a:rPr>
              <a:t>Временные</a:t>
            </a:r>
            <a:r>
              <a:rPr lang="ru-RU" sz="2000" b="1" dirty="0" smtClean="0"/>
              <a:t>: когда, пока, едва. С тех пор как, лишь только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/>
              <a:t>3). </a:t>
            </a:r>
            <a:r>
              <a:rPr lang="ru-RU" sz="2000" b="1" dirty="0" smtClean="0">
                <a:solidFill>
                  <a:srgbClr val="FF0000"/>
                </a:solidFill>
              </a:rPr>
              <a:t>Причинные</a:t>
            </a:r>
            <a:r>
              <a:rPr lang="ru-RU" sz="2000" b="1" dirty="0" smtClean="0"/>
              <a:t>: потому что, так как, ибо, ввиду того что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/>
              <a:t>4). </a:t>
            </a:r>
            <a:r>
              <a:rPr lang="ru-RU" sz="2000" b="1" dirty="0" smtClean="0">
                <a:solidFill>
                  <a:srgbClr val="FF0000"/>
                </a:solidFill>
              </a:rPr>
              <a:t>Условные:</a:t>
            </a:r>
            <a:r>
              <a:rPr lang="ru-RU" sz="2000" b="1" dirty="0" smtClean="0"/>
              <a:t> если, коли, кабы, раз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/>
              <a:t>5). </a:t>
            </a:r>
            <a:r>
              <a:rPr lang="ru-RU" sz="2000" b="1" dirty="0" smtClean="0">
                <a:solidFill>
                  <a:srgbClr val="FF0000"/>
                </a:solidFill>
              </a:rPr>
              <a:t>Уступительные</a:t>
            </a:r>
            <a:r>
              <a:rPr lang="ru-RU" sz="2000" b="1" dirty="0" smtClean="0"/>
              <a:t>: хотя, несмотря на то что, вопреки тому что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/>
              <a:t>6). </a:t>
            </a:r>
            <a:r>
              <a:rPr lang="ru-RU" sz="2000" b="1" dirty="0" smtClean="0">
                <a:solidFill>
                  <a:srgbClr val="FF0000"/>
                </a:solidFill>
              </a:rPr>
              <a:t>Следствия: </a:t>
            </a:r>
            <a:r>
              <a:rPr lang="ru-RU" sz="2000" b="1" dirty="0" smtClean="0"/>
              <a:t>так что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/>
              <a:t>7). </a:t>
            </a:r>
            <a:r>
              <a:rPr lang="ru-RU" sz="2000" b="1" dirty="0" smtClean="0">
                <a:solidFill>
                  <a:srgbClr val="FF0000"/>
                </a:solidFill>
              </a:rPr>
              <a:t>Целевые</a:t>
            </a:r>
            <a:r>
              <a:rPr lang="ru-RU" sz="2000" b="1" dirty="0" smtClean="0"/>
              <a:t>: чтобы, для того чтобы, с тем чтобы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/>
              <a:t>8). </a:t>
            </a:r>
            <a:r>
              <a:rPr lang="ru-RU" sz="2000" b="1" dirty="0" smtClean="0">
                <a:solidFill>
                  <a:srgbClr val="FF0000"/>
                </a:solidFill>
              </a:rPr>
              <a:t>Сравнительные</a:t>
            </a:r>
            <a:r>
              <a:rPr lang="ru-RU" sz="2000" b="1" dirty="0" smtClean="0"/>
              <a:t>: как, как будто, словно, точно, подобно</a:t>
            </a:r>
            <a:r>
              <a:rPr lang="ru-RU" sz="2000" dirty="0" smtClean="0"/>
              <a:t> тому как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ОБРАТИТЕ ВНИМАНИЕ!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Придаточное изъяснительное предложение может присоединяться к главному при помощи частицы </a:t>
            </a:r>
            <a:r>
              <a:rPr lang="ru-RU" sz="2000" dirty="0" smtClean="0">
                <a:solidFill>
                  <a:srgbClr val="C00000"/>
                </a:solidFill>
              </a:rPr>
              <a:t>ЛИ</a:t>
            </a:r>
            <a:r>
              <a:rPr lang="ru-RU" sz="2000" dirty="0" smtClean="0">
                <a:solidFill>
                  <a:schemeClr val="tx1"/>
                </a:solidFill>
              </a:rPr>
              <a:t>: </a:t>
            </a:r>
            <a:r>
              <a:rPr lang="ru-RU" sz="2000" i="1" dirty="0" smtClean="0">
                <a:solidFill>
                  <a:schemeClr val="tx1"/>
                </a:solidFill>
              </a:rPr>
              <a:t>Пётр не знал (что?), сможет </a:t>
            </a:r>
            <a:r>
              <a:rPr lang="ru-RU" sz="2000" i="1" dirty="0" smtClean="0">
                <a:solidFill>
                  <a:srgbClr val="C00000"/>
                </a:solidFill>
              </a:rPr>
              <a:t>ЛИ</a:t>
            </a:r>
            <a:r>
              <a:rPr lang="ru-RU" sz="2000" i="1" dirty="0" smtClean="0">
                <a:solidFill>
                  <a:schemeClr val="tx1"/>
                </a:solidFill>
              </a:rPr>
              <a:t> он переплыть реку.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04389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Бессоюзные сложные предложения</a:t>
            </a:r>
          </a:p>
        </p:txBody>
      </p:sp>
      <p:sp>
        <p:nvSpPr>
          <p:cNvPr id="45059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457200" y="1600200"/>
            <a:ext cx="7972452" cy="487375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Бессоюзными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smtClean="0">
                <a:solidFill>
                  <a:srgbClr val="3333CC"/>
                </a:solidFill>
              </a:rPr>
              <a:t>    - </a:t>
            </a:r>
            <a:r>
              <a:rPr lang="ru-RU" sz="2800" dirty="0" smtClean="0">
                <a:solidFill>
                  <a:schemeClr val="tx1"/>
                </a:solidFill>
              </a:rPr>
              <a:t>называются сложные предложения, в которых простые предложения связаны только по смыслу и интонационно (без союзов). Между частями бессоюзного сложного предложения могут стоять запятая</a:t>
            </a:r>
            <a:r>
              <a:rPr lang="ru-RU" sz="2800" b="1" dirty="0" smtClean="0">
                <a:solidFill>
                  <a:schemeClr val="tx1"/>
                </a:solidFill>
              </a:rPr>
              <a:t>, </a:t>
            </a:r>
            <a:r>
              <a:rPr lang="ru-RU" sz="2800" dirty="0" smtClean="0">
                <a:solidFill>
                  <a:schemeClr val="tx1"/>
                </a:solidFill>
              </a:rPr>
              <a:t>точка с запятой, двоеточие, тире.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i="1" dirty="0" smtClean="0">
                <a:solidFill>
                  <a:srgbClr val="C00000"/>
                </a:solidFill>
              </a:rPr>
              <a:t>         Уже вечерело, солнце скрылось за осиновую рощу. Лес точно ожил: везде стали раздаваться весёлые восклицания.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admin\Desktop\spp-ili-ssp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08720"/>
            <a:ext cx="8075240" cy="518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25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7829576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rgbClr val="C00000"/>
                </a:solidFill>
              </a:rPr>
              <a:t>Сложные предложения с разными видами связи (союзной и бессоюзной)</a:t>
            </a:r>
          </a:p>
        </p:txBody>
      </p:sp>
      <p:sp>
        <p:nvSpPr>
          <p:cNvPr id="48131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428596" y="1571612"/>
            <a:ext cx="8001056" cy="48737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CC0000"/>
                </a:solidFill>
              </a:rPr>
              <a:t>Сочинительная и подчинительная</a:t>
            </a:r>
            <a:r>
              <a:rPr lang="ru-RU" sz="2000" b="1" dirty="0" smtClean="0"/>
              <a:t>: </a:t>
            </a:r>
            <a:r>
              <a:rPr lang="ru-RU" sz="2000" b="1" i="1" dirty="0" smtClean="0"/>
              <a:t>Она подала брату знак, что ей нужно остаться одной, и все потихоньку вышли из комнаты.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CC0000"/>
                </a:solidFill>
              </a:rPr>
              <a:t>Сочинительная и бессоюзная</a:t>
            </a:r>
            <a:r>
              <a:rPr lang="ru-RU" sz="2000" b="1" dirty="0" smtClean="0"/>
              <a:t>: </a:t>
            </a:r>
            <a:r>
              <a:rPr lang="ru-RU" sz="2000" b="1" i="1" dirty="0" smtClean="0"/>
              <a:t>Через час явилась возможность ехать: метель утихла и небо прояснилось (запятая между простыми предложениями метель утихла и небо прояснилось не ставится, так как есть общая часть – через час явилась возможность ехать (т.к. метель утихла и небо прояснилось).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CC0000"/>
                </a:solidFill>
              </a:rPr>
              <a:t>Подчинительная и бессоюзная</a:t>
            </a:r>
            <a:r>
              <a:rPr lang="ru-RU" sz="2000" b="1" dirty="0" smtClean="0"/>
              <a:t>: </a:t>
            </a:r>
            <a:r>
              <a:rPr lang="ru-RU" sz="2000" b="1" i="1" dirty="0" smtClean="0"/>
              <a:t>Как ни был он подготовлен, сердце ёкнуло: всё-таки большое событие.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CC0000"/>
                </a:solidFill>
              </a:rPr>
              <a:t>Сочинительная, подчинительная и бессоюзная</a:t>
            </a:r>
            <a:r>
              <a:rPr lang="ru-RU" sz="2000" b="1" i="1" dirty="0" smtClean="0"/>
              <a:t>: И  он стал рассказывать, почему не вышло: кругом всё уже было залито водой, и для того чтобы попасть в деревню, надо было</a:t>
            </a:r>
            <a:r>
              <a:rPr lang="ru-RU" sz="2000" i="1" dirty="0" smtClean="0"/>
              <a:t> </a:t>
            </a:r>
            <a:r>
              <a:rPr lang="ru-RU" sz="2000" b="1" i="1" dirty="0" smtClean="0"/>
              <a:t>идти по узкой полосе.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 eaLnBrk="1" hangingPunct="1"/>
            <a:r>
              <a:rPr lang="ru-RU" sz="2800" b="1" dirty="0" smtClean="0">
                <a:solidFill>
                  <a:srgbClr val="FF0000"/>
                </a:solidFill>
              </a:rPr>
              <a:t>Укажите верную характеристику первого (1) предложения текста.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endParaRPr lang="ru-RU" sz="2800" b="1" dirty="0" smtClean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43890" cy="4873752"/>
          </a:xfrm>
        </p:spPr>
        <p:txBody>
          <a:bodyPr rtlCol="0">
            <a:normAutofit/>
          </a:bodyPr>
          <a:lstStyle/>
          <a:p>
            <a:pPr marL="365760" indent="-365760" algn="just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ru-RU" b="1" i="1" dirty="0" smtClean="0">
                <a:solidFill>
                  <a:srgbClr val="C00000"/>
                </a:solidFill>
              </a:rPr>
              <a:t>1)Наверное, никто не будет спорить, что дом, полный цветов, всегда уютен, в нем спокойно и надежно, обилие цветов радует глаз, согревает душу.</a:t>
            </a:r>
          </a:p>
          <a:p>
            <a:pPr marL="0" indent="0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C00000"/>
                </a:solidFill>
              </a:rPr>
              <a:t> </a:t>
            </a:r>
          </a:p>
          <a:p>
            <a:pPr marL="365760" indent="-365760" algn="just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1) сложное с бессоюзной и союзной подчинительной связью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algn="just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2) сложносочинённое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algn="just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3) простое с обособленными членами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algn="just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4) сложноподчиненное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143768" y="457200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sz="2800" b="1" dirty="0" smtClean="0">
                <a:solidFill>
                  <a:srgbClr val="FF0000"/>
                </a:solidFill>
              </a:rPr>
              <a:t>Укажите верную характеристику второго (2) предложения текста.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endParaRPr lang="ru-RU" sz="2800" b="1" dirty="0" smtClean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28596" y="1500174"/>
            <a:ext cx="7929618" cy="4873752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b="1" i="1" dirty="0" smtClean="0">
                <a:solidFill>
                  <a:srgbClr val="C00000"/>
                </a:solidFill>
              </a:rPr>
              <a:t>2)Но вот мало кто знает, почему так происходит</a:t>
            </a:r>
            <a:r>
              <a:rPr lang="ru-RU" b="1" dirty="0" smtClean="0">
                <a:solidFill>
                  <a:srgbClr val="C00000"/>
                </a:solidFill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endParaRPr lang="ru-RU" b="1" dirty="0" smtClean="0"/>
          </a:p>
          <a:p>
            <a:pPr eaLnBrk="1" hangingPunct="1"/>
            <a:r>
              <a:rPr lang="ru-RU" b="1" dirty="0" smtClean="0"/>
              <a:t>1) простое с однородными членами</a:t>
            </a:r>
            <a:endParaRPr lang="ru-RU" dirty="0" smtClean="0"/>
          </a:p>
          <a:p>
            <a:pPr eaLnBrk="1" hangingPunct="1"/>
            <a:r>
              <a:rPr lang="ru-RU" b="1" dirty="0" smtClean="0"/>
              <a:t>2) бессоюзное</a:t>
            </a:r>
            <a:endParaRPr lang="ru-RU" dirty="0" smtClean="0"/>
          </a:p>
          <a:p>
            <a:pPr eaLnBrk="1" hangingPunct="1"/>
            <a:r>
              <a:rPr lang="ru-RU" b="1" dirty="0" smtClean="0"/>
              <a:t>3) сложное с разными видами связи</a:t>
            </a:r>
            <a:endParaRPr lang="ru-RU" dirty="0" smtClean="0"/>
          </a:p>
          <a:p>
            <a:pPr eaLnBrk="1" hangingPunct="1"/>
            <a:r>
              <a:rPr lang="ru-RU" b="1" dirty="0" smtClean="0"/>
              <a:t>4) сложноподчиненное</a:t>
            </a: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</p:txBody>
      </p:sp>
      <p:sp>
        <p:nvSpPr>
          <p:cNvPr id="5" name="Овал 4"/>
          <p:cNvSpPr/>
          <p:nvPr/>
        </p:nvSpPr>
        <p:spPr>
          <a:xfrm>
            <a:off x="6804025" y="4221163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143932" cy="628654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Цель: обобщение знаний о грамматических особенностях  предложения.</a:t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 </a:t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показать внутреннее единство членов предложения, главных и второстепенных;</a:t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-обобщить представления о предложении, интонации и знаке препинания в конце предложения;</a:t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актуализировать знания о простых , сложноподчиненных и сложносочиненных предложениях.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4213" y="549275"/>
            <a:ext cx="7754937" cy="1054100"/>
          </a:xfrm>
        </p:spPr>
        <p:txBody>
          <a:bodyPr anchor="ctr">
            <a:normAutofit fontScale="90000"/>
          </a:bodyPr>
          <a:lstStyle/>
          <a:p>
            <a:pPr algn="ctr" eaLnBrk="1" hangingPunct="1"/>
            <a:r>
              <a:rPr lang="ru-RU" sz="2800" b="1" dirty="0" smtClean="0">
                <a:solidFill>
                  <a:srgbClr val="FF0000"/>
                </a:solidFill>
              </a:rPr>
              <a:t>Укажите верную характеристику восьмого (8) предложения текста.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endParaRPr lang="ru-RU" sz="2800" b="1" dirty="0" smtClean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 rtlCol="0">
            <a:normAutofit/>
          </a:bodyPr>
          <a:lstStyle/>
          <a:p>
            <a:pPr marL="365760" indent="-365760" algn="just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b="1" i="1" dirty="0" smtClean="0">
                <a:solidFill>
                  <a:srgbClr val="C00000"/>
                </a:solidFill>
              </a:rPr>
              <a:t>8) Розы, хризантемы, ромашки, герань, лютики, даже простые одуванчики — все цветы обладают уникальной способностью улучшать самочувствие и настроение, создавать благоприятную атмосферу в доме.</a:t>
            </a:r>
          </a:p>
          <a:p>
            <a:pPr marL="365760" indent="-365760"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1) сложное с бессоюзной и союзной сочинительной связью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2) сложноподчиненное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3) простое осложненное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4) сложносочиненное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156325" y="479742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sz="2800" b="1" dirty="0" smtClean="0">
                <a:solidFill>
                  <a:srgbClr val="FF0000"/>
                </a:solidFill>
              </a:rPr>
              <a:t>Укажите верную характеристику девятого (9) предложения текста.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endParaRPr lang="ru-RU" sz="2800" b="1" dirty="0" smtClean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b="1" dirty="0" smtClean="0"/>
              <a:t>(</a:t>
            </a:r>
            <a:r>
              <a:rPr lang="ru-RU" b="1" i="1" dirty="0" smtClean="0"/>
              <a:t>9) </a:t>
            </a:r>
            <a:r>
              <a:rPr lang="ru-RU" b="1" i="1" dirty="0" smtClean="0">
                <a:solidFill>
                  <a:srgbClr val="C00000"/>
                </a:solidFill>
              </a:rPr>
              <a:t>Займитесь разведением цветов, и вы почувствуете, как преобразится мир вокруг вас. </a:t>
            </a:r>
          </a:p>
          <a:p>
            <a:pPr algn="just" eaLnBrk="1" hangingPunct="1">
              <a:buFont typeface="Wingdings" pitchFamily="2" charset="2"/>
              <a:buNone/>
            </a:pPr>
            <a:endParaRPr lang="ru-RU" i="1" dirty="0" smtClean="0">
              <a:solidFill>
                <a:srgbClr val="C00000"/>
              </a:solidFill>
            </a:endParaRPr>
          </a:p>
          <a:p>
            <a:pPr eaLnBrk="1" hangingPunct="1"/>
            <a:r>
              <a:rPr lang="ru-RU" b="1" dirty="0" smtClean="0"/>
              <a:t>1) простое с деепричастным оборотом</a:t>
            </a:r>
            <a:endParaRPr lang="ru-RU" dirty="0" smtClean="0"/>
          </a:p>
          <a:p>
            <a:pPr eaLnBrk="1" hangingPunct="1"/>
            <a:r>
              <a:rPr lang="ru-RU" b="1" dirty="0" smtClean="0"/>
              <a:t>2) бессоюзное</a:t>
            </a:r>
            <a:endParaRPr lang="ru-RU" dirty="0" smtClean="0"/>
          </a:p>
          <a:p>
            <a:pPr eaLnBrk="1" hangingPunct="1"/>
            <a:r>
              <a:rPr lang="ru-RU" b="1" dirty="0" smtClean="0"/>
              <a:t>3) сложное с союзной сочинительной и подчинительной связью</a:t>
            </a:r>
            <a:endParaRPr lang="ru-RU" dirty="0" smtClean="0"/>
          </a:p>
          <a:p>
            <a:pPr eaLnBrk="1" hangingPunct="1"/>
            <a:r>
              <a:rPr lang="ru-RU" b="1" dirty="0" smtClean="0"/>
              <a:t>4) простое, осложненное обособленными членами</a:t>
            </a: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</p:txBody>
      </p:sp>
      <p:sp>
        <p:nvSpPr>
          <p:cNvPr id="5" name="Овал 4"/>
          <p:cNvSpPr/>
          <p:nvPr/>
        </p:nvSpPr>
        <p:spPr>
          <a:xfrm>
            <a:off x="7308850" y="3573463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sz="2800" b="1" dirty="0" smtClean="0">
                <a:solidFill>
                  <a:srgbClr val="FF0000"/>
                </a:solidFill>
              </a:rPr>
              <a:t>Укажите верную характеристику седьмого (7) предложения текста.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endParaRPr lang="ru-RU" sz="2800" b="1" dirty="0" smtClean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b="1" i="1" dirty="0" smtClean="0"/>
              <a:t>(</a:t>
            </a:r>
            <a:r>
              <a:rPr lang="ru-RU" b="1" i="1" dirty="0" smtClean="0">
                <a:solidFill>
                  <a:srgbClr val="C00000"/>
                </a:solidFill>
              </a:rPr>
              <a:t>7)Находясь в тундре, олени жадно питаются, восполняя запасы, полностью израсходованные за предыдущую зиму и готовясь к следующей суровой зимовке.</a:t>
            </a:r>
          </a:p>
          <a:p>
            <a:pPr algn="just" eaLnBrk="1" hangingPunct="1">
              <a:buFont typeface="Wingdings" pitchFamily="2" charset="2"/>
              <a:buNone/>
            </a:pPr>
            <a:endParaRPr lang="ru-RU" i="1" dirty="0" smtClean="0">
              <a:solidFill>
                <a:srgbClr val="C00000"/>
              </a:solidFill>
            </a:endParaRPr>
          </a:p>
          <a:p>
            <a:pPr eaLnBrk="1" hangingPunct="1"/>
            <a:r>
              <a:rPr lang="ru-RU" b="1" dirty="0" smtClean="0"/>
              <a:t>1) простое</a:t>
            </a:r>
            <a:endParaRPr lang="ru-RU" dirty="0" smtClean="0"/>
          </a:p>
          <a:p>
            <a:pPr eaLnBrk="1" hangingPunct="1"/>
            <a:r>
              <a:rPr lang="ru-RU" b="1" dirty="0" smtClean="0"/>
              <a:t>2) бессоюзное</a:t>
            </a:r>
            <a:endParaRPr lang="ru-RU" dirty="0" smtClean="0"/>
          </a:p>
          <a:p>
            <a:pPr eaLnBrk="1" hangingPunct="1"/>
            <a:r>
              <a:rPr lang="ru-RU" b="1" dirty="0" smtClean="0"/>
              <a:t>3) сложносочиненное</a:t>
            </a:r>
            <a:endParaRPr lang="ru-RU" dirty="0" smtClean="0"/>
          </a:p>
          <a:p>
            <a:pPr eaLnBrk="1" hangingPunct="1"/>
            <a:r>
              <a:rPr lang="ru-RU" b="1" dirty="0" smtClean="0"/>
              <a:t>4) простое осложненное</a:t>
            </a: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</p:txBody>
      </p:sp>
      <p:sp>
        <p:nvSpPr>
          <p:cNvPr id="5" name="Овал 4"/>
          <p:cNvSpPr/>
          <p:nvPr/>
        </p:nvSpPr>
        <p:spPr>
          <a:xfrm>
            <a:off x="5724525" y="412908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2800" b="1" smtClean="0">
                <a:solidFill>
                  <a:srgbClr val="FF0000"/>
                </a:solidFill>
              </a:rPr>
              <a:t>A10.Укажите верную характеристику пятого (5) предложения текста.</a:t>
            </a:r>
            <a:br>
              <a:rPr lang="ru-RU" sz="2800" b="1" smtClean="0">
                <a:solidFill>
                  <a:srgbClr val="FF0000"/>
                </a:solidFill>
              </a:rPr>
            </a:br>
            <a:endParaRPr lang="ru-RU" sz="2800" b="1" smtClean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b="1" i="1" dirty="0" smtClean="0"/>
              <a:t>(5) </a:t>
            </a:r>
            <a:r>
              <a:rPr lang="ru-RU" b="1" i="1" dirty="0" smtClean="0">
                <a:solidFill>
                  <a:srgbClr val="C00000"/>
                </a:solidFill>
              </a:rPr>
              <a:t>Первые самки добираются до мест размножения в тундре, у Полярного круга, к концу мая; там они почти сразу же рожают детенышей</a:t>
            </a:r>
            <a:r>
              <a:rPr lang="ru-RU" b="1" dirty="0" smtClean="0">
                <a:solidFill>
                  <a:srgbClr val="C00000"/>
                </a:solidFill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endParaRPr lang="ru-RU" b="1" dirty="0" smtClean="0"/>
          </a:p>
          <a:p>
            <a:pPr eaLnBrk="1" hangingPunct="1"/>
            <a:r>
              <a:rPr lang="ru-RU" b="1" dirty="0" smtClean="0"/>
              <a:t>1) сложное с бессоюзной и союзной подчинительной связью</a:t>
            </a:r>
            <a:endParaRPr lang="ru-RU" dirty="0" smtClean="0"/>
          </a:p>
          <a:p>
            <a:pPr eaLnBrk="1" hangingPunct="1"/>
            <a:r>
              <a:rPr lang="ru-RU" b="1" dirty="0" smtClean="0"/>
              <a:t>2) сложносочинённое</a:t>
            </a:r>
            <a:endParaRPr lang="ru-RU" dirty="0" smtClean="0"/>
          </a:p>
          <a:p>
            <a:pPr eaLnBrk="1" hangingPunct="1"/>
            <a:r>
              <a:rPr lang="ru-RU" b="1" dirty="0" smtClean="0"/>
              <a:t>3) простое с обособленными членами</a:t>
            </a:r>
            <a:endParaRPr lang="ru-RU" dirty="0" smtClean="0"/>
          </a:p>
          <a:p>
            <a:pPr eaLnBrk="1" hangingPunct="1"/>
            <a:r>
              <a:rPr lang="ru-RU" b="1" dirty="0" smtClean="0"/>
              <a:t>4) бессоюзное сложное</a:t>
            </a: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</p:txBody>
      </p:sp>
      <p:sp>
        <p:nvSpPr>
          <p:cNvPr id="5" name="Овал 4"/>
          <p:cNvSpPr/>
          <p:nvPr/>
        </p:nvSpPr>
        <p:spPr>
          <a:xfrm>
            <a:off x="7019925" y="4437063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467600" cy="5616720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ru-RU" sz="6600" dirty="0" smtClean="0"/>
              <a:t>Спасибо за внимание!</a:t>
            </a:r>
            <a:endParaRPr lang="ru-RU" sz="6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40" y="642919"/>
            <a:ext cx="7754713" cy="57150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Разминка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71604" y="1214422"/>
            <a:ext cx="6862391" cy="2000265"/>
          </a:xfrm>
        </p:spPr>
        <p:txBody>
          <a:bodyPr/>
          <a:lstStyle/>
          <a:p>
            <a:pPr algn="just"/>
            <a:r>
              <a:rPr lang="ru-RU" dirty="0" smtClean="0"/>
              <a:t>	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Поднять левую и правую руку поочередно. Показать карандаш (ручку) левой рукой, правой рукой.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ух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2571744"/>
            <a:ext cx="6786610" cy="414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274638"/>
            <a:ext cx="7467600" cy="65403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Предложение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Что такое предложение?</a:t>
            </a:r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Предложение</a:t>
            </a:r>
            <a:r>
              <a:rPr lang="ru-RU" dirty="0" smtClean="0">
                <a:solidFill>
                  <a:srgbClr val="C00000"/>
                </a:solidFill>
              </a:rPr>
              <a:t> – это слово или несколько слов, связанных по смыслу и выражающих законченную мысль: </a:t>
            </a:r>
            <a:r>
              <a:rPr lang="ru-RU" i="1" u="sng" dirty="0" smtClean="0">
                <a:solidFill>
                  <a:srgbClr val="C00000"/>
                </a:solidFill>
              </a:rPr>
              <a:t>Весна. К нам снова прилетели грачи.</a:t>
            </a:r>
          </a:p>
          <a:p>
            <a:pPr algn="just"/>
            <a:r>
              <a:rPr lang="ru-RU" b="1" dirty="0" smtClean="0"/>
              <a:t>Как  предложения оформляются в речи?</a:t>
            </a:r>
            <a:r>
              <a:rPr lang="ru-RU" dirty="0" smtClean="0"/>
              <a:t> </a:t>
            </a:r>
          </a:p>
          <a:p>
            <a:pPr algn="just"/>
            <a:r>
              <a:rPr lang="ru-RU" dirty="0" smtClean="0">
                <a:solidFill>
                  <a:srgbClr val="C00000"/>
                </a:solidFill>
              </a:rPr>
              <a:t>Слова в предложении связаны по смыслу.</a:t>
            </a:r>
          </a:p>
          <a:p>
            <a:pPr algn="just"/>
            <a:r>
              <a:rPr lang="ru-RU" b="1" dirty="0" smtClean="0"/>
              <a:t>На письме?</a:t>
            </a:r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Первое слово в предложении </a:t>
            </a:r>
            <a:r>
              <a:rPr lang="ru-RU" dirty="0" smtClean="0">
                <a:solidFill>
                  <a:srgbClr val="C00000"/>
                </a:solidFill>
              </a:rPr>
              <a:t>всегда пишется с  заглавной буквы. </a:t>
            </a:r>
            <a:r>
              <a:rPr lang="ru-RU" b="1" dirty="0" smtClean="0">
                <a:solidFill>
                  <a:srgbClr val="C00000"/>
                </a:solidFill>
              </a:rPr>
              <a:t>В конце предложения </a:t>
            </a:r>
            <a:r>
              <a:rPr lang="ru-RU" dirty="0" smtClean="0">
                <a:solidFill>
                  <a:srgbClr val="C00000"/>
                </a:solidFill>
              </a:rPr>
              <a:t>обязательно ставится какой-либо знак препинания: точка, вопросительный знак, восклицательный знак ( в зависимости от вида предложения по цели высказывания).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186766" cy="6259662"/>
          </a:xfrm>
        </p:spPr>
        <p:txBody>
          <a:bodyPr/>
          <a:lstStyle/>
          <a:p>
            <a:pPr algn="just"/>
            <a:r>
              <a:rPr lang="ru-RU" b="1" dirty="0" smtClean="0"/>
              <a:t>Какие вы знаете вопросы к главным и второстепенным  членам предложения?</a:t>
            </a:r>
          </a:p>
          <a:p>
            <a:pPr algn="just"/>
            <a:r>
              <a:rPr lang="ru-RU" dirty="0" smtClean="0">
                <a:solidFill>
                  <a:srgbClr val="C00000"/>
                </a:solidFill>
              </a:rPr>
              <a:t>Для того, чтобы установить связь слов в предложении, надо поставить вопрос от одного слова к другому: </a:t>
            </a:r>
            <a:r>
              <a:rPr lang="ru-RU" i="1" dirty="0" smtClean="0">
                <a:solidFill>
                  <a:srgbClr val="C00000"/>
                </a:solidFill>
              </a:rPr>
              <a:t>например, </a:t>
            </a:r>
            <a:r>
              <a:rPr lang="ru-RU" dirty="0" smtClean="0">
                <a:solidFill>
                  <a:srgbClr val="C00000"/>
                </a:solidFill>
              </a:rPr>
              <a:t>грачи (что сделали?), прилетели (к кому, куда?) к нам,  прилетели (как?) снова.</a:t>
            </a:r>
          </a:p>
          <a:p>
            <a:pPr algn="just"/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3000372"/>
          <a:ext cx="8072494" cy="3143272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0362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362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459376">
                <a:tc gridSpan="2">
                  <a:txBody>
                    <a:bodyPr/>
                    <a:lstStyle/>
                    <a:p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Виды предложений по наличию второстепенных членов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90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Нераспространенное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Распространенное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9039">
                <a:tc>
                  <a:txBody>
                    <a:bodyPr/>
                    <a:lstStyle/>
                    <a:p>
                      <a:r>
                        <a:rPr lang="ru-RU" dirty="0" smtClean="0"/>
                        <a:t>Нет второстепенных членов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Есть второстепенные члены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581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Подлетел воробей.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Шустрый воробей подлетел к кормушке.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28596" y="714356"/>
          <a:ext cx="8258176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9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290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5144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Виды</a:t>
                      </a:r>
                      <a:r>
                        <a:rPr lang="ru-RU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предложения по строению</a:t>
                      </a:r>
                      <a:endParaRPr lang="ru-RU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/>
                        <a:t>Простые</a:t>
                      </a:r>
                      <a:endParaRPr lang="ru-RU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/>
                        <a:t>Сложные</a:t>
                      </a:r>
                      <a:endParaRPr lang="ru-RU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Только одна грамматическая основа (подлежащие и сказуемое)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Две грамматические основы и более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Ребята притихли.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В класс вошел учитель, и все ребята притихли.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428596" y="2428868"/>
            <a:ext cx="7858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357290" y="2428868"/>
            <a:ext cx="10001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57290" y="2500306"/>
            <a:ext cx="10001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429388" y="2428868"/>
            <a:ext cx="85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572132" y="2428868"/>
            <a:ext cx="7143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572132" y="2357430"/>
            <a:ext cx="7143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643438" y="2643182"/>
            <a:ext cx="7143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500694" y="2643182"/>
            <a:ext cx="10001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5429256" y="2714620"/>
            <a:ext cx="10001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Скругленный прямоугольник 37"/>
          <p:cNvSpPr/>
          <p:nvPr/>
        </p:nvSpPr>
        <p:spPr>
          <a:xfrm>
            <a:off x="3500430" y="3143248"/>
            <a:ext cx="2143140" cy="428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Предложение</a:t>
            </a:r>
            <a:endParaRPr lang="ru-RU" dirty="0"/>
          </a:p>
        </p:txBody>
      </p:sp>
      <p:cxnSp>
        <p:nvCxnSpPr>
          <p:cNvPr id="40" name="Прямая со стрелкой 39"/>
          <p:cNvCxnSpPr/>
          <p:nvPr/>
        </p:nvCxnSpPr>
        <p:spPr>
          <a:xfrm rot="10800000" flipV="1">
            <a:off x="4000496" y="3714752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4929190" y="3714752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1357290" y="3929066"/>
            <a:ext cx="2714644" cy="100013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Подлежащие:</a:t>
            </a:r>
          </a:p>
          <a:p>
            <a:pPr algn="ctr"/>
            <a:r>
              <a:rPr lang="ru-RU" dirty="0" smtClean="0"/>
              <a:t>Кто? Что?</a:t>
            </a:r>
          </a:p>
          <a:p>
            <a:pPr algn="ctr"/>
            <a:endParaRPr lang="ru-RU" dirty="0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429256" y="3929066"/>
            <a:ext cx="2786082" cy="10715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Сказуемое:</a:t>
            </a:r>
          </a:p>
          <a:p>
            <a:pPr algn="just"/>
            <a:r>
              <a:rPr lang="ru-RU" dirty="0" smtClean="0"/>
              <a:t>Что делает? Что делал? Что будет делать ? и т.п.</a:t>
            </a:r>
            <a:endParaRPr lang="ru-RU" dirty="0"/>
          </a:p>
        </p:txBody>
      </p:sp>
      <p:cxnSp>
        <p:nvCxnSpPr>
          <p:cNvPr id="48" name="Прямая со стрелкой 47"/>
          <p:cNvCxnSpPr/>
          <p:nvPr/>
        </p:nvCxnSpPr>
        <p:spPr>
          <a:xfrm rot="5400000">
            <a:off x="3929058" y="4286256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кругленный прямоугольник 48"/>
          <p:cNvSpPr/>
          <p:nvPr/>
        </p:nvSpPr>
        <p:spPr>
          <a:xfrm>
            <a:off x="3357554" y="5000636"/>
            <a:ext cx="2643206" cy="17145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Второстепенные члены предложения:</a:t>
            </a:r>
          </a:p>
          <a:p>
            <a:pPr>
              <a:buFontTx/>
              <a:buChar char="-"/>
            </a:pPr>
            <a:r>
              <a:rPr lang="ru-RU" dirty="0" smtClean="0"/>
              <a:t>дополнение;</a:t>
            </a:r>
          </a:p>
          <a:p>
            <a:pPr>
              <a:buFontTx/>
              <a:buChar char="-"/>
            </a:pPr>
            <a:r>
              <a:rPr lang="ru-RU" dirty="0" smtClean="0"/>
              <a:t> определение;</a:t>
            </a:r>
          </a:p>
          <a:p>
            <a:pPr>
              <a:buFontTx/>
              <a:buChar char="-"/>
            </a:pPr>
            <a:r>
              <a:rPr lang="ru-RU" dirty="0" smtClean="0"/>
              <a:t>обстоятельство.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Простые и сложные предложения</a:t>
            </a: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chemeClr val="tx2"/>
                </a:solidFill>
              </a:rPr>
              <a:t>Простые предложения</a:t>
            </a:r>
            <a:r>
              <a:rPr lang="ru-RU" dirty="0" smtClean="0">
                <a:solidFill>
                  <a:schemeClr val="tx2"/>
                </a:solidFill>
              </a:rPr>
              <a:t>: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i="1" dirty="0" smtClean="0">
                <a:solidFill>
                  <a:schemeClr val="tx2"/>
                </a:solidFill>
              </a:rPr>
              <a:t>Двусоставные</a:t>
            </a:r>
            <a:r>
              <a:rPr lang="ru-RU" dirty="0" smtClean="0">
                <a:solidFill>
                  <a:schemeClr val="tx2"/>
                </a:solidFill>
              </a:rPr>
              <a:t> (грамматическая основа состоит из двух главных членов – подлежащего и сказуемого): </a:t>
            </a:r>
            <a:r>
              <a:rPr lang="ru-RU" i="1" dirty="0" smtClean="0">
                <a:solidFill>
                  <a:schemeClr val="tx2"/>
                </a:solidFill>
              </a:rPr>
              <a:t>Весенний ветер расправляет крылья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i="1" dirty="0" smtClean="0">
                <a:solidFill>
                  <a:schemeClr val="tx2"/>
                </a:solidFill>
              </a:rPr>
              <a:t>Односоставные</a:t>
            </a:r>
            <a:r>
              <a:rPr lang="ru-RU" dirty="0" smtClean="0">
                <a:solidFill>
                  <a:schemeClr val="tx2"/>
                </a:solidFill>
              </a:rPr>
              <a:t> (грамматическая основа состоит из одного главного члена – или подлежащего, или сказуемого): </a:t>
            </a:r>
            <a:r>
              <a:rPr lang="ru-RU" i="1" dirty="0" smtClean="0">
                <a:solidFill>
                  <a:schemeClr val="tx2"/>
                </a:solidFill>
              </a:rPr>
              <a:t>Тихое солнечное утро. В дверь позвонили.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b="1" dirty="0" smtClean="0">
                <a:solidFill>
                  <a:schemeClr val="tx2"/>
                </a:solidFill>
              </a:rPr>
              <a:t>Сложные предложения бывают </a:t>
            </a:r>
            <a:r>
              <a:rPr lang="ru-RU" dirty="0" smtClean="0">
                <a:solidFill>
                  <a:schemeClr val="tx2"/>
                </a:solidFill>
              </a:rPr>
              <a:t>союзные (сложносочинённые или сложноподчинённые) и бессоюзные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Однородные члены предложения. Запятая  в предложениях с однородными членами.</a:t>
            </a:r>
            <a:endParaRPr lang="ru-RU" dirty="0"/>
          </a:p>
        </p:txBody>
      </p:sp>
      <p:pic>
        <p:nvPicPr>
          <p:cNvPr id="6" name="Содержимое 5" descr="s120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556792"/>
            <a:ext cx="7929618" cy="497365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Ответьте на вопросы: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/>
          </a:bodyPr>
          <a:lstStyle/>
          <a:p>
            <a:pPr marL="365760" indent="-36576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На какие типы делятся предложения по наличию грамматических основ?</a:t>
            </a:r>
          </a:p>
          <a:p>
            <a:pPr marL="365760" indent="-365760" eaLnBrk="1" fontAlgn="auto" hangingPunct="1">
              <a:spcAft>
                <a:spcPts val="0"/>
              </a:spcAft>
              <a:defRPr/>
            </a:pP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Чем простые предложения отличаются от сложных?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Чем отличаются односоставные предложения от двусоставных?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4553924d5a8e6de10440d9d6e452c9b4bfe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310</TotalTime>
  <Words>1244</Words>
  <Application>Microsoft Office PowerPoint</Application>
  <PresentationFormat>Экран (4:3)</PresentationFormat>
  <Paragraphs>140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Эркер</vt:lpstr>
      <vt:lpstr>     Семантический  анализ предложения. Сложносочиненные (ССП), сложноподчиненные (СПП), сложные бессоюзные предложения.</vt:lpstr>
      <vt:lpstr>                Цель: обобщение знаний о грамматических особенностях  предложения. Задачи:  - показать внутреннее единство членов предложения, главных и второстепенных; -обобщить представления о предложении, интонации и знаке препинания в конце предложения; - актуализировать знания о простых , сложноподчиненных и сложносочиненных предложениях.   </vt:lpstr>
      <vt:lpstr>Разминка </vt:lpstr>
      <vt:lpstr>Предложение</vt:lpstr>
      <vt:lpstr>Презентация PowerPoint</vt:lpstr>
      <vt:lpstr>Презентация PowerPoint</vt:lpstr>
      <vt:lpstr>Простые и сложные предложения</vt:lpstr>
      <vt:lpstr>Однородные члены предложения. Запятая  в предложениях с однородными членами.</vt:lpstr>
      <vt:lpstr>Ответьте на вопросы:</vt:lpstr>
      <vt:lpstr>Сложносочинённое предложение</vt:lpstr>
      <vt:lpstr>Группы сочинительных союзов</vt:lpstr>
      <vt:lpstr>Обратите внимание!</vt:lpstr>
      <vt:lpstr>Сложноподчинённое предложение</vt:lpstr>
      <vt:lpstr>Подчинительные союзы</vt:lpstr>
      <vt:lpstr>Бессоюзные сложные предложения</vt:lpstr>
      <vt:lpstr>Презентация PowerPoint</vt:lpstr>
      <vt:lpstr>Сложные предложения с разными видами связи (союзной и бессоюзной)</vt:lpstr>
      <vt:lpstr>Укажите верную характеристику первого (1) предложения текста. </vt:lpstr>
      <vt:lpstr>Укажите верную характеристику второго (2) предложения текста. </vt:lpstr>
      <vt:lpstr>Укажите верную характеристику восьмого (8) предложения текста. </vt:lpstr>
      <vt:lpstr>Укажите верную характеристику девятого (9) предложения текста. </vt:lpstr>
      <vt:lpstr>Укажите верную характеристику седьмого (7) предложения текста. </vt:lpstr>
      <vt:lpstr>A10.Укажите верную характеристику пятого (5) предложения текста.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А10</dc:title>
  <dc:creator>Инна</dc:creator>
  <cp:lastModifiedBy>admin</cp:lastModifiedBy>
  <cp:revision>35</cp:revision>
  <dcterms:created xsi:type="dcterms:W3CDTF">2009-05-03T15:14:13Z</dcterms:created>
  <dcterms:modified xsi:type="dcterms:W3CDTF">2022-08-08T05:43:17Z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707189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  <property fmtid="{D5CDD505-2E9C-101B-9397-08002B2CF9AE}" pid="5" name="NXTAG2">
    <vt:lpwstr>0008009a430000000000010250300207f7000400038000</vt:lpwstr>
  </property>
</Properties>
</file>