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63" r:id="rId9"/>
    <p:sldId id="264" r:id="rId10"/>
    <p:sldId id="265" r:id="rId11"/>
    <p:sldId id="266" r:id="rId12"/>
    <p:sldId id="274" r:id="rId13"/>
    <p:sldId id="273"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5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08.08.2022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08.08.2022</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692696"/>
            <a:ext cx="7851648" cy="2088232"/>
          </a:xfrm>
        </p:spPr>
        <p:txBody>
          <a:bodyPr/>
          <a:lstStyle/>
          <a:p>
            <a:pPr algn="ctr"/>
            <a:r>
              <a:rPr lang="ru-RU" dirty="0" smtClean="0"/>
              <a:t>Связь слов в предложении</a:t>
            </a:r>
            <a:endParaRPr lang="ru-RU" dirty="0"/>
          </a:p>
        </p:txBody>
      </p:sp>
      <p:sp>
        <p:nvSpPr>
          <p:cNvPr id="3" name="Подзаголовок 2"/>
          <p:cNvSpPr>
            <a:spLocks noGrp="1"/>
          </p:cNvSpPr>
          <p:nvPr>
            <p:ph type="subTitle" idx="1"/>
          </p:nvPr>
        </p:nvSpPr>
        <p:spPr>
          <a:xfrm>
            <a:off x="533400" y="2780928"/>
            <a:ext cx="7854696" cy="3791344"/>
          </a:xfrm>
        </p:spPr>
        <p:txBody>
          <a:bodyPr>
            <a:normAutofit/>
          </a:bodyPr>
          <a:lstStyle/>
          <a:p>
            <a:pPr algn="just"/>
            <a:r>
              <a:rPr lang="ru-RU" sz="1600" dirty="0" smtClean="0"/>
              <a:t>Цель: уточнить представления о согласовании глагола (сказуемого) с именем существительным (подлежащим) в роде и числе.</a:t>
            </a:r>
          </a:p>
          <a:p>
            <a:pPr algn="just"/>
            <a:r>
              <a:rPr lang="ru-RU" sz="1600" dirty="0" smtClean="0"/>
              <a:t>Задачи:</a:t>
            </a:r>
          </a:p>
          <a:p>
            <a:pPr algn="just"/>
            <a:r>
              <a:rPr lang="ru-RU" sz="1600" dirty="0" smtClean="0"/>
              <a:t>-Формирование представлений о словах, словосочетаниях, предложениях и их смысловой связи, навыка построения связного высказывания;</a:t>
            </a:r>
          </a:p>
          <a:p>
            <a:pPr algn="just"/>
            <a:r>
              <a:rPr lang="ru-RU" sz="1600" dirty="0" smtClean="0"/>
              <a:t>-Развитие умения согласовывать глаголы с именами существительными в роде и числе;</a:t>
            </a:r>
          </a:p>
          <a:p>
            <a:pPr algn="just"/>
            <a:r>
              <a:rPr lang="ru-RU" sz="1600" dirty="0" smtClean="0"/>
              <a:t>-Уточнение и обогащение словарного запаса;</a:t>
            </a:r>
          </a:p>
          <a:p>
            <a:pPr algn="just">
              <a:buFontTx/>
              <a:buChar char="-"/>
            </a:pPr>
            <a:r>
              <a:rPr lang="ru-RU" sz="1600" dirty="0" smtClean="0"/>
              <a:t>Развитие чёткой и правильной речи, мыслительных процессов обобщения и сравнения, внимания, слухового восприятие, памяти. </a:t>
            </a:r>
          </a:p>
          <a:p>
            <a:pPr algn="just">
              <a:buFontTx/>
              <a:buChar char="-"/>
            </a:pPr>
            <a:r>
              <a:rPr lang="ru-RU" sz="1600" dirty="0" smtClean="0"/>
              <a:t>-Воспитание усидчивости, активности и целенаправленной деятельности.</a:t>
            </a:r>
          </a:p>
          <a:p>
            <a:pPr algn="just"/>
            <a:endParaRPr lang="ru-RU" dirty="0" smtClean="0"/>
          </a:p>
          <a:p>
            <a:pPr algn="just"/>
            <a:endParaRPr lang="ru-RU" dirty="0" smtClean="0"/>
          </a:p>
          <a:p>
            <a:pPr algn="just"/>
            <a:endParaRPr lang="ru-RU" dirty="0"/>
          </a:p>
        </p:txBody>
      </p:sp>
      <p:sp>
        <p:nvSpPr>
          <p:cNvPr id="4" name="Скругленный прямоугольник 3"/>
          <p:cNvSpPr/>
          <p:nvPr/>
        </p:nvSpPr>
        <p:spPr>
          <a:xfrm>
            <a:off x="7452320" y="6019571"/>
            <a:ext cx="1657162" cy="7200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a:r>
              <a:rPr lang="ru-RU" sz="1400" dirty="0" smtClean="0">
                <a:latin typeface="Times New Roman" panose="02020603050405020304" pitchFamily="18" charset="0"/>
                <a:cs typeface="Times New Roman" panose="02020603050405020304" pitchFamily="18" charset="0"/>
              </a:rPr>
              <a:t>Подготовила:</a:t>
            </a:r>
          </a:p>
          <a:p>
            <a:pPr algn="r"/>
            <a:r>
              <a:rPr lang="ru-RU" sz="1400" dirty="0" smtClean="0">
                <a:latin typeface="Times New Roman" panose="02020603050405020304" pitchFamily="18" charset="0"/>
                <a:cs typeface="Times New Roman" panose="02020603050405020304" pitchFamily="18" charset="0"/>
              </a:rPr>
              <a:t> у</a:t>
            </a:r>
            <a:r>
              <a:rPr lang="ru-RU" sz="1400" dirty="0" smtClean="0">
                <a:latin typeface="Times New Roman" panose="02020603050405020304" pitchFamily="18" charset="0"/>
                <a:cs typeface="Times New Roman" panose="02020603050405020304" pitchFamily="18" charset="0"/>
              </a:rPr>
              <a:t>читель-логопед</a:t>
            </a:r>
            <a:r>
              <a:rPr lang="ru-RU" sz="1400" dirty="0" smtClean="0">
                <a:latin typeface="Times New Roman" panose="02020603050405020304" pitchFamily="18" charset="0"/>
                <a:cs typeface="Times New Roman" panose="02020603050405020304" pitchFamily="18" charset="0"/>
              </a:rPr>
              <a:t>:</a:t>
            </a:r>
          </a:p>
          <a:p>
            <a:pPr algn="r"/>
            <a:r>
              <a:rPr lang="ru-RU" sz="1400" dirty="0" err="1" smtClean="0">
                <a:latin typeface="Times New Roman" panose="02020603050405020304" pitchFamily="18" charset="0"/>
                <a:cs typeface="Times New Roman" panose="02020603050405020304" pitchFamily="18" charset="0"/>
              </a:rPr>
              <a:t>Куцевалова</a:t>
            </a:r>
            <a:r>
              <a:rPr lang="ru-RU" sz="1400" dirty="0" smtClean="0">
                <a:latin typeface="Times New Roman" panose="02020603050405020304" pitchFamily="18" charset="0"/>
                <a:cs typeface="Times New Roman" panose="02020603050405020304" pitchFamily="18" charset="0"/>
              </a:rPr>
              <a:t> И.В</a:t>
            </a:r>
            <a:r>
              <a:rPr lang="ru-RU" dirty="0" smtClean="0"/>
              <a:t>.</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8229600" cy="928694"/>
          </a:xfrm>
        </p:spPr>
        <p:txBody>
          <a:bodyPr>
            <a:normAutofit/>
          </a:bodyPr>
          <a:lstStyle/>
          <a:p>
            <a:pPr algn="ctr"/>
            <a:r>
              <a:rPr lang="ru-RU" dirty="0" smtClean="0"/>
              <a:t>Задание №5</a:t>
            </a:r>
            <a:endParaRPr lang="ru-RU" dirty="0"/>
          </a:p>
        </p:txBody>
      </p:sp>
      <p:sp>
        <p:nvSpPr>
          <p:cNvPr id="3" name="Содержимое 2"/>
          <p:cNvSpPr>
            <a:spLocks noGrp="1"/>
          </p:cNvSpPr>
          <p:nvPr>
            <p:ph idx="1"/>
          </p:nvPr>
        </p:nvSpPr>
        <p:spPr>
          <a:xfrm>
            <a:off x="457200" y="1357298"/>
            <a:ext cx="8229600" cy="4967302"/>
          </a:xfrm>
        </p:spPr>
        <p:txBody>
          <a:bodyPr>
            <a:normAutofit lnSpcReduction="10000"/>
          </a:bodyPr>
          <a:lstStyle/>
          <a:p>
            <a:pPr algn="just"/>
            <a:r>
              <a:rPr lang="ru-RU" sz="2400" b="1" dirty="0" smtClean="0"/>
              <a:t>Прослушайте предложения, вставьте пропущенные слова, используя слова для справок.</a:t>
            </a:r>
          </a:p>
          <a:p>
            <a:pPr algn="just"/>
            <a:endParaRPr lang="ru-RU" sz="2400" b="1" dirty="0" smtClean="0"/>
          </a:p>
          <a:p>
            <a:pPr algn="just">
              <a:buNone/>
            </a:pPr>
            <a:r>
              <a:rPr lang="ru-RU" b="1" dirty="0" smtClean="0">
                <a:solidFill>
                  <a:srgbClr val="C00000"/>
                </a:solidFill>
              </a:rPr>
              <a:t> 		Вчера ... солнышко. Всю неделю ... дождь. Ночью на небе ... луна. Рита ... по тропинке. Коля ... на огонь. ... холодные ветры. Долго не было дождя. Трава ..., дерево ..., листья ... . Последняя ласточка ... . Журавли . . . .</a:t>
            </a:r>
          </a:p>
          <a:p>
            <a:pPr algn="just"/>
            <a:r>
              <a:rPr lang="ru-RU" i="1" u="sng" dirty="0" smtClean="0"/>
              <a:t>Слова для справок </a:t>
            </a:r>
            <a:r>
              <a:rPr lang="ru-RU" i="1" dirty="0" smtClean="0"/>
              <a:t>: улетели, улетела, светило, лил, дули, светила, шла, дул, пожелтела, пожелтели, пожелтело.</a:t>
            </a:r>
          </a:p>
          <a:p>
            <a:pPr algn="ctr">
              <a:buNone/>
            </a:pPr>
            <a:r>
              <a:rPr lang="ru-RU" dirty="0" smtClean="0">
                <a:solidFill>
                  <a:srgbClr val="C00000"/>
                </a:solidFill>
              </a:rPr>
              <a:t>МОЛОДЕЦ!</a:t>
            </a:r>
            <a:endParaRPr lang="ru-RU" dirty="0">
              <a:solidFill>
                <a:srgbClr val="C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28604"/>
            <a:ext cx="8229600" cy="857256"/>
          </a:xfrm>
        </p:spPr>
        <p:txBody>
          <a:bodyPr>
            <a:normAutofit/>
          </a:bodyPr>
          <a:lstStyle/>
          <a:p>
            <a:pPr algn="ctr"/>
            <a:r>
              <a:rPr lang="ru-RU" dirty="0" smtClean="0"/>
              <a:t>Коррекция подчерка</a:t>
            </a:r>
            <a:endParaRPr lang="ru-RU" dirty="0"/>
          </a:p>
        </p:txBody>
      </p:sp>
      <p:sp>
        <p:nvSpPr>
          <p:cNvPr id="3" name="Содержимое 2"/>
          <p:cNvSpPr>
            <a:spLocks noGrp="1"/>
          </p:cNvSpPr>
          <p:nvPr>
            <p:ph idx="1"/>
          </p:nvPr>
        </p:nvSpPr>
        <p:spPr>
          <a:xfrm>
            <a:off x="457200" y="1357298"/>
            <a:ext cx="8229600" cy="4967302"/>
          </a:xfrm>
        </p:spPr>
        <p:txBody>
          <a:bodyPr/>
          <a:lstStyle/>
          <a:p>
            <a:pPr algn="just">
              <a:buNone/>
            </a:pPr>
            <a:r>
              <a:rPr lang="ru-RU" b="1" dirty="0" smtClean="0"/>
              <a:t>		Важная роль при формировании аккуратного и ровного почерка принадлежит физическим упражнениям, которые направлены на стимуляцию работы мозга.                                 </a:t>
            </a:r>
            <a:r>
              <a:rPr lang="ru-RU" b="1" dirty="0" smtClean="0">
                <a:solidFill>
                  <a:srgbClr val="C00000"/>
                </a:solidFill>
              </a:rPr>
              <a:t>1. Чеканка мяча.</a:t>
            </a:r>
            <a:r>
              <a:rPr lang="ru-RU" b="1" dirty="0" smtClean="0"/>
              <a:t> </a:t>
            </a:r>
          </a:p>
          <a:p>
            <a:pPr algn="just"/>
            <a:r>
              <a:rPr lang="ru-RU" b="1" dirty="0" smtClean="0"/>
              <a:t>Задача ребёнка – отбивать поочередно мяч, то правой, то левой рукой. Исходная позиция: ноги на ширине плеч, стопы стоят ровно, а пальцы ног строго направлены вперед. Благодаря такой позиции обеспечивается симметричность динамики тела и равнозначность его мышечной работы.</a:t>
            </a:r>
            <a:endParaRPr lang="ru-RU"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53210"/>
          </a:xfrm>
        </p:spPr>
        <p:txBody>
          <a:bodyPr>
            <a:noAutofit/>
          </a:bodyPr>
          <a:lstStyle/>
          <a:p>
            <a:pPr algn="ctr"/>
            <a:r>
              <a:rPr lang="ru-RU" sz="2400" dirty="0" smtClean="0">
                <a:solidFill>
                  <a:srgbClr val="002060"/>
                </a:solidFill>
                <a:latin typeface="Arial Black" pitchFamily="34" charset="0"/>
              </a:rPr>
              <a:t>Игра «Четвертый лишний»</a:t>
            </a:r>
            <a:endParaRPr lang="ru-RU" sz="2400" dirty="0">
              <a:solidFill>
                <a:srgbClr val="002060"/>
              </a:solidFill>
              <a:latin typeface="Arial Black" pitchFamily="34" charset="0"/>
            </a:endParaRPr>
          </a:p>
        </p:txBody>
      </p:sp>
      <p:sp>
        <p:nvSpPr>
          <p:cNvPr id="3" name="Содержимое 2"/>
          <p:cNvSpPr>
            <a:spLocks noGrp="1"/>
          </p:cNvSpPr>
          <p:nvPr>
            <p:ph idx="1"/>
          </p:nvPr>
        </p:nvSpPr>
        <p:spPr>
          <a:xfrm>
            <a:off x="457200" y="1714488"/>
            <a:ext cx="8229600" cy="4610112"/>
          </a:xfrm>
        </p:spPr>
        <p:txBody>
          <a:bodyPr>
            <a:normAutofit fontScale="55000" lnSpcReduction="20000"/>
          </a:bodyPr>
          <a:lstStyle/>
          <a:p>
            <a:endParaRPr lang="ru-RU" sz="3200" dirty="0" smtClean="0"/>
          </a:p>
          <a:p>
            <a:r>
              <a:rPr lang="ru-RU" sz="3200" dirty="0" smtClean="0"/>
              <a:t>1. Сл…..жить, </a:t>
            </a:r>
            <a:r>
              <a:rPr lang="ru-RU" sz="3200" dirty="0" err="1" smtClean="0"/>
              <a:t>изл</a:t>
            </a:r>
            <a:r>
              <a:rPr lang="ru-RU" sz="3200" dirty="0" smtClean="0"/>
              <a:t>…..</a:t>
            </a:r>
            <a:r>
              <a:rPr lang="ru-RU" sz="3200" dirty="0" err="1" smtClean="0"/>
              <a:t>жение</a:t>
            </a:r>
            <a:r>
              <a:rPr lang="ru-RU" sz="3200" dirty="0" smtClean="0"/>
              <a:t>, нал…..гать, изб…..раю</a:t>
            </a:r>
          </a:p>
          <a:p>
            <a:r>
              <a:rPr lang="ru-RU" sz="3200" dirty="0" smtClean="0"/>
              <a:t>2. Р…..</a:t>
            </a:r>
            <a:r>
              <a:rPr lang="ru-RU" sz="3200" dirty="0" err="1" smtClean="0"/>
              <a:t>стение</a:t>
            </a:r>
            <a:r>
              <a:rPr lang="ru-RU" sz="3200" dirty="0" smtClean="0"/>
              <a:t>, р…..сток, </a:t>
            </a:r>
            <a:r>
              <a:rPr lang="ru-RU" sz="3200" dirty="0" err="1" smtClean="0"/>
              <a:t>отр</a:t>
            </a:r>
            <a:r>
              <a:rPr lang="ru-RU" sz="3200" dirty="0" smtClean="0"/>
              <a:t>…..</a:t>
            </a:r>
            <a:r>
              <a:rPr lang="ru-RU" sz="3200" dirty="0" err="1" smtClean="0"/>
              <a:t>сль</a:t>
            </a:r>
            <a:r>
              <a:rPr lang="ru-RU" sz="3200" dirty="0" smtClean="0"/>
              <a:t>, </a:t>
            </a:r>
            <a:r>
              <a:rPr lang="ru-RU" sz="3200" dirty="0" err="1" smtClean="0"/>
              <a:t>зап</a:t>
            </a:r>
            <a:r>
              <a:rPr lang="ru-RU" sz="3200" dirty="0" smtClean="0"/>
              <a:t>…..</a:t>
            </a:r>
            <a:r>
              <a:rPr lang="ru-RU" sz="3200" dirty="0" err="1" smtClean="0"/>
              <a:t>реть</a:t>
            </a:r>
            <a:r>
              <a:rPr lang="ru-RU" sz="3200" dirty="0" smtClean="0"/>
              <a:t>.</a:t>
            </a:r>
          </a:p>
          <a:p>
            <a:pPr algn="ctr">
              <a:buNone/>
            </a:pPr>
            <a:r>
              <a:rPr lang="ru-RU" dirty="0" smtClean="0"/>
              <a:t/>
            </a:r>
            <a:br>
              <a:rPr lang="ru-RU" dirty="0" smtClean="0"/>
            </a:br>
            <a:r>
              <a:rPr lang="ru-RU" i="1" dirty="0" smtClean="0"/>
              <a:t> </a:t>
            </a:r>
            <a:r>
              <a:rPr lang="ru-RU" sz="4000" b="1" i="1" dirty="0" smtClean="0">
                <a:solidFill>
                  <a:srgbClr val="002060"/>
                </a:solidFill>
                <a:latin typeface="Arial Black" pitchFamily="34" charset="0"/>
              </a:rPr>
              <a:t>Замените фразеологизмы глаголами.</a:t>
            </a:r>
            <a:endParaRPr lang="ru-RU" b="1" dirty="0" smtClean="0">
              <a:solidFill>
                <a:srgbClr val="002060"/>
              </a:solidFill>
              <a:latin typeface="Arial Black" pitchFamily="34" charset="0"/>
            </a:endParaRPr>
          </a:p>
          <a:p>
            <a:r>
              <a:rPr lang="ru-RU" sz="3800" dirty="0" smtClean="0"/>
              <a:t>надуть губы - __________________________</a:t>
            </a:r>
          </a:p>
          <a:p>
            <a:r>
              <a:rPr lang="ru-RU" sz="3800" dirty="0" smtClean="0"/>
              <a:t>водить за нос - __________________________</a:t>
            </a:r>
          </a:p>
          <a:p>
            <a:r>
              <a:rPr lang="ru-RU" sz="3800" dirty="0" smtClean="0"/>
              <a:t>распускать руки - __________________________</a:t>
            </a:r>
          </a:p>
          <a:p>
            <a:r>
              <a:rPr lang="ru-RU" sz="3800" dirty="0" smtClean="0"/>
              <a:t>сложить оружие - __________________________</a:t>
            </a:r>
          </a:p>
          <a:p>
            <a:r>
              <a:rPr lang="ru-RU" sz="3800" dirty="0" smtClean="0"/>
              <a:t>бить баклуши – __________________________</a:t>
            </a:r>
          </a:p>
          <a:p>
            <a:r>
              <a:rPr lang="ru-RU" sz="3800" dirty="0" smtClean="0"/>
              <a:t>ломать голову – __________________________</a:t>
            </a:r>
          </a:p>
          <a:p>
            <a:r>
              <a:rPr lang="ru-RU" sz="3800" dirty="0" smtClean="0"/>
              <a:t>выходить из себя - __________________________</a:t>
            </a:r>
          </a:p>
          <a:p>
            <a:r>
              <a:rPr lang="ru-RU" dirty="0" smtClean="0"/>
              <a:t/>
            </a:r>
            <a:br>
              <a:rPr lang="ru-RU" dirty="0" smtClean="0"/>
            </a:br>
            <a:endParaRPr lang="ru-RU" dirty="0" smtClean="0"/>
          </a:p>
          <a:p>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dirty="0" smtClean="0"/>
          </a:p>
          <a:p>
            <a:pPr algn="ctr">
              <a:buNone/>
            </a:pPr>
            <a:r>
              <a:rPr lang="ru-RU" sz="4000" dirty="0" smtClean="0">
                <a:solidFill>
                  <a:srgbClr val="C00000"/>
                </a:solidFill>
              </a:rPr>
              <a:t>Спасибо за внимание!</a:t>
            </a:r>
            <a:endParaRPr lang="ru-RU" sz="40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1.Разминка</a:t>
            </a:r>
            <a:endParaRPr lang="ru-RU" dirty="0"/>
          </a:p>
        </p:txBody>
      </p:sp>
      <p:sp>
        <p:nvSpPr>
          <p:cNvPr id="3" name="Содержимое 2"/>
          <p:cNvSpPr>
            <a:spLocks noGrp="1"/>
          </p:cNvSpPr>
          <p:nvPr>
            <p:ph idx="1"/>
          </p:nvPr>
        </p:nvSpPr>
        <p:spPr/>
        <p:txBody>
          <a:bodyPr>
            <a:normAutofit/>
          </a:bodyPr>
          <a:lstStyle/>
          <a:p>
            <a:pPr algn="just"/>
            <a:r>
              <a:rPr lang="ru-RU" b="1" i="1" dirty="0" smtClean="0">
                <a:solidFill>
                  <a:srgbClr val="C00000"/>
                </a:solidFill>
              </a:rPr>
              <a:t>1. </a:t>
            </a:r>
            <a:r>
              <a:rPr lang="ru-RU" b="1" i="1" dirty="0" err="1" smtClean="0">
                <a:solidFill>
                  <a:srgbClr val="C00000"/>
                </a:solidFill>
              </a:rPr>
              <a:t>Глазодвигательное</a:t>
            </a:r>
            <a:r>
              <a:rPr lang="ru-RU" b="1" i="1" dirty="0" smtClean="0">
                <a:solidFill>
                  <a:srgbClr val="C00000"/>
                </a:solidFill>
              </a:rPr>
              <a:t> упражнение.</a:t>
            </a:r>
          </a:p>
          <a:p>
            <a:pPr algn="just"/>
            <a:r>
              <a:rPr lang="ru-RU" dirty="0" smtClean="0"/>
              <a:t>Голова фиксирована.Глаза смотрят прямо перед собой. Отработаем движение глаз по основным четырём направлениям (вверх, вниз, вправо, влево). Затем упражнение выполняется с подключением языка (одновременные, однонаправленные движения глаз и языка).</a:t>
            </a:r>
          </a:p>
          <a:p>
            <a:pPr algn="just"/>
            <a:r>
              <a:rPr lang="ru-RU" b="1" i="1" dirty="0" smtClean="0">
                <a:solidFill>
                  <a:srgbClr val="C00000"/>
                </a:solidFill>
              </a:rPr>
              <a:t>2. Упражнения  руками:</a:t>
            </a:r>
          </a:p>
          <a:p>
            <a:pPr algn="ctr">
              <a:buNone/>
            </a:pPr>
            <a:r>
              <a:rPr lang="ru-RU" b="1" i="1" dirty="0" smtClean="0">
                <a:solidFill>
                  <a:srgbClr val="C00000"/>
                </a:solidFill>
              </a:rPr>
              <a:t>«</a:t>
            </a:r>
            <a:r>
              <a:rPr lang="ru-RU" b="1" i="1" dirty="0" err="1" smtClean="0">
                <a:solidFill>
                  <a:srgbClr val="C00000"/>
                </a:solidFill>
              </a:rPr>
              <a:t>кисть-ладонь-кулак-хлопок-замок</a:t>
            </a:r>
            <a:r>
              <a:rPr lang="ru-RU" b="1" i="1" dirty="0" smtClean="0">
                <a:solidFill>
                  <a:srgbClr val="C00000"/>
                </a:solidFill>
              </a:rPr>
              <a:t>»</a:t>
            </a:r>
          </a:p>
          <a:p>
            <a:pPr algn="ctr">
              <a:buNone/>
            </a:pPr>
            <a:r>
              <a:rPr lang="ru-RU" b="1" i="1" dirty="0" smtClean="0">
                <a:solidFill>
                  <a:srgbClr val="C00000"/>
                </a:solidFill>
              </a:rPr>
              <a:t>МОЛОДЕЦ!</a:t>
            </a:r>
            <a:endParaRPr lang="ru-RU" b="1" i="1" dirty="0">
              <a:solidFill>
                <a:srgbClr val="C000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8229600" cy="642942"/>
          </a:xfrm>
        </p:spPr>
        <p:style>
          <a:lnRef idx="1">
            <a:schemeClr val="accent3"/>
          </a:lnRef>
          <a:fillRef idx="2">
            <a:schemeClr val="accent3"/>
          </a:fillRef>
          <a:effectRef idx="1">
            <a:schemeClr val="accent3"/>
          </a:effectRef>
          <a:fontRef idx="minor">
            <a:schemeClr val="dk1"/>
          </a:fontRef>
        </p:style>
        <p:txBody>
          <a:bodyPr>
            <a:noAutofit/>
          </a:bodyPr>
          <a:lstStyle/>
          <a:p>
            <a:pPr algn="ctr"/>
            <a:r>
              <a:rPr lang="ru-RU" sz="2800" dirty="0" smtClean="0">
                <a:solidFill>
                  <a:schemeClr val="tx1"/>
                </a:solidFill>
              </a:rPr>
              <a:t>Повторение материала предыдущего занятия</a:t>
            </a:r>
            <a:endParaRPr lang="ru-RU" sz="2800" dirty="0">
              <a:solidFill>
                <a:schemeClr val="tx1"/>
              </a:solidFill>
            </a:endParaRPr>
          </a:p>
        </p:txBody>
      </p:sp>
      <p:sp>
        <p:nvSpPr>
          <p:cNvPr id="3" name="Содержимое 2"/>
          <p:cNvSpPr>
            <a:spLocks noGrp="1"/>
          </p:cNvSpPr>
          <p:nvPr>
            <p:ph idx="1"/>
          </p:nvPr>
        </p:nvSpPr>
        <p:spPr>
          <a:xfrm>
            <a:off x="457200" y="1214422"/>
            <a:ext cx="8229600" cy="5110178"/>
          </a:xfrm>
        </p:spPr>
        <p:txBody>
          <a:bodyPr>
            <a:normAutofit/>
          </a:bodyPr>
          <a:lstStyle/>
          <a:p>
            <a:pPr algn="just"/>
            <a:r>
              <a:rPr lang="ru-RU" dirty="0" smtClean="0"/>
              <a:t>1. Составление из слов повествовательного, вопросительного, и восклицательного предложений (следить за интонацией):</a:t>
            </a:r>
          </a:p>
          <a:p>
            <a:pPr algn="ctr">
              <a:buNone/>
            </a:pPr>
            <a:r>
              <a:rPr lang="ru-RU" dirty="0" smtClean="0"/>
              <a:t> </a:t>
            </a:r>
            <a:r>
              <a:rPr lang="ru-RU" b="1" dirty="0" smtClean="0"/>
              <a:t>Вода, соленая, море, в.</a:t>
            </a:r>
          </a:p>
          <a:p>
            <a:pPr algn="ctr">
              <a:buNone/>
            </a:pPr>
            <a:r>
              <a:rPr lang="ru-RU" dirty="0" smtClean="0">
                <a:solidFill>
                  <a:srgbClr val="00B050"/>
                </a:solidFill>
              </a:rPr>
              <a:t>Классификация сложных предложений кратко:</a:t>
            </a:r>
          </a:p>
          <a:p>
            <a:pPr>
              <a:buNone/>
            </a:pPr>
            <a:endParaRPr lang="ru-RU" dirty="0"/>
          </a:p>
        </p:txBody>
      </p:sp>
      <p:graphicFrame>
        <p:nvGraphicFramePr>
          <p:cNvPr id="4" name="Таблица 3"/>
          <p:cNvGraphicFramePr>
            <a:graphicFrameLocks noGrp="1"/>
          </p:cNvGraphicFramePr>
          <p:nvPr/>
        </p:nvGraphicFramePr>
        <p:xfrm>
          <a:off x="428596" y="3643314"/>
          <a:ext cx="8429684" cy="2571769"/>
        </p:xfrm>
        <a:graphic>
          <a:graphicData uri="http://schemas.openxmlformats.org/drawingml/2006/table">
            <a:tbl>
              <a:tblPr firstRow="1" bandRow="1">
                <a:tableStyleId>{5C22544A-7EE6-4342-B048-85BDC9FD1C3A}</a:tableStyleId>
              </a:tblPr>
              <a:tblGrid>
                <a:gridCol w="2366227">
                  <a:extLst>
                    <a:ext uri="{9D8B030D-6E8A-4147-A177-3AD203B41FA5}">
                      <a16:colId xmlns:a16="http://schemas.microsoft.com/office/drawing/2014/main" xmlns="" val="20000"/>
                    </a:ext>
                  </a:extLst>
                </a:gridCol>
                <a:gridCol w="2514116">
                  <a:extLst>
                    <a:ext uri="{9D8B030D-6E8A-4147-A177-3AD203B41FA5}">
                      <a16:colId xmlns:a16="http://schemas.microsoft.com/office/drawing/2014/main" xmlns="" val="20001"/>
                    </a:ext>
                  </a:extLst>
                </a:gridCol>
                <a:gridCol w="3549341">
                  <a:extLst>
                    <a:ext uri="{9D8B030D-6E8A-4147-A177-3AD203B41FA5}">
                      <a16:colId xmlns:a16="http://schemas.microsoft.com/office/drawing/2014/main" xmlns="" val="20002"/>
                    </a:ext>
                  </a:extLst>
                </a:gridCol>
              </a:tblGrid>
              <a:tr h="693825">
                <a:tc gridSpan="2">
                  <a:txBody>
                    <a:bodyPr/>
                    <a:lstStyle/>
                    <a:p>
                      <a:pPr algn="ctr"/>
                      <a:r>
                        <a:rPr lang="ru-RU" sz="1800" dirty="0" smtClean="0"/>
                        <a:t>Союзные предложения</a:t>
                      </a:r>
                      <a:endParaRPr lang="ru-RU" sz="1800" dirty="0"/>
                    </a:p>
                  </a:txBody>
                  <a:tcPr/>
                </a:tc>
                <a:tc hMerge="1">
                  <a:txBody>
                    <a:bodyPr/>
                    <a:lstStyle/>
                    <a:p>
                      <a:endParaRPr lang="ru-RU"/>
                    </a:p>
                  </a:txBody>
                  <a:tcPr/>
                </a:tc>
                <a:tc>
                  <a:txBody>
                    <a:bodyPr/>
                    <a:lstStyle/>
                    <a:p>
                      <a:pPr algn="ctr"/>
                      <a:r>
                        <a:rPr lang="ru-RU" sz="1800" dirty="0" smtClean="0"/>
                        <a:t>Бессоюзные</a:t>
                      </a:r>
                      <a:r>
                        <a:rPr lang="ru-RU" sz="1800" baseline="0" dirty="0" smtClean="0"/>
                        <a:t> предложения</a:t>
                      </a:r>
                      <a:endParaRPr lang="ru-RU" sz="1800" dirty="0"/>
                    </a:p>
                  </a:txBody>
                  <a:tcPr/>
                </a:tc>
                <a:extLst>
                  <a:ext uri="{0D108BD9-81ED-4DB2-BD59-A6C34878D82A}">
                    <a16:rowId xmlns:a16="http://schemas.microsoft.com/office/drawing/2014/main" xmlns="" val="10000"/>
                  </a:ext>
                </a:extLst>
              </a:tr>
              <a:tr h="693825">
                <a:tc>
                  <a:txBody>
                    <a:bodyPr/>
                    <a:lstStyle/>
                    <a:p>
                      <a:r>
                        <a:rPr lang="ru-RU" sz="1800" dirty="0" smtClean="0"/>
                        <a:t>сложносочиненные</a:t>
                      </a:r>
                      <a:endParaRPr lang="ru-RU" sz="1800" dirty="0"/>
                    </a:p>
                  </a:txBody>
                  <a:tcPr/>
                </a:tc>
                <a:tc>
                  <a:txBody>
                    <a:bodyPr/>
                    <a:lstStyle/>
                    <a:p>
                      <a:r>
                        <a:rPr lang="ru-RU" sz="1800" dirty="0" smtClean="0"/>
                        <a:t>сложноподчиненные</a:t>
                      </a:r>
                      <a:endParaRPr lang="ru-RU" sz="1800" dirty="0"/>
                    </a:p>
                  </a:txBody>
                  <a:tcPr/>
                </a:tc>
                <a:tc rowSpan="2">
                  <a:txBody>
                    <a:bodyPr/>
                    <a:lstStyle/>
                    <a:p>
                      <a:endParaRPr lang="ru-RU" sz="1800" dirty="0" smtClean="0"/>
                    </a:p>
                    <a:p>
                      <a:pPr algn="just"/>
                      <a:r>
                        <a:rPr kumimoji="0" lang="ru-RU" sz="1800" b="0" i="0" kern="1200" dirty="0" smtClean="0">
                          <a:solidFill>
                            <a:schemeClr val="dk1"/>
                          </a:solidFill>
                          <a:latin typeface="+mn-lt"/>
                          <a:ea typeface="+mn-ea"/>
                          <a:cs typeface="+mn-cs"/>
                        </a:rPr>
                        <a:t>Осень наступила, листья пожелтели и опали.</a:t>
                      </a:r>
                      <a:r>
                        <a:rPr lang="ru-RU" sz="1800" dirty="0" smtClean="0"/>
                        <a:t>                                                     </a:t>
                      </a:r>
                    </a:p>
                  </a:txBody>
                  <a:tcPr/>
                </a:tc>
                <a:extLst>
                  <a:ext uri="{0D108BD9-81ED-4DB2-BD59-A6C34878D82A}">
                    <a16:rowId xmlns:a16="http://schemas.microsoft.com/office/drawing/2014/main" xmlns="" val="10001"/>
                  </a:ext>
                </a:extLst>
              </a:tr>
              <a:tr h="1184119">
                <a:tc>
                  <a:txBody>
                    <a:bodyPr/>
                    <a:lstStyle/>
                    <a:p>
                      <a:r>
                        <a:rPr kumimoji="0" lang="ru-RU" b="0" i="0" kern="1200" dirty="0" smtClean="0">
                          <a:solidFill>
                            <a:schemeClr val="dk1"/>
                          </a:solidFill>
                          <a:latin typeface="+mn-lt"/>
                          <a:ea typeface="+mn-ea"/>
                          <a:cs typeface="+mn-cs"/>
                        </a:rPr>
                        <a:t>Осень наступила, и листья пожелтели и опали.</a:t>
                      </a:r>
                      <a:endParaRPr lang="ru-RU" sz="1800" dirty="0"/>
                    </a:p>
                  </a:txBody>
                  <a:tcPr/>
                </a:tc>
                <a:tc>
                  <a:txBody>
                    <a:bodyPr/>
                    <a:lstStyle/>
                    <a:p>
                      <a:r>
                        <a:rPr kumimoji="0" lang="ru-RU" b="0" i="0" kern="1200" dirty="0" smtClean="0">
                          <a:solidFill>
                            <a:schemeClr val="dk1"/>
                          </a:solidFill>
                          <a:latin typeface="+mn-lt"/>
                          <a:ea typeface="+mn-ea"/>
                          <a:cs typeface="+mn-cs"/>
                        </a:rPr>
                        <a:t>Когда наступила осень, листья пожелтели и опали.</a:t>
                      </a:r>
                      <a:endParaRPr lang="ru-RU" sz="1800" dirty="0"/>
                    </a:p>
                  </a:txBody>
                  <a:tcPr/>
                </a:tc>
                <a:tc vMerge="1">
                  <a:txBody>
                    <a:bodyPr/>
                    <a:lstStyle/>
                    <a:p>
                      <a:endParaRPr lang="ru-RU" sz="1400" dirty="0" smtClean="0"/>
                    </a:p>
                  </a:txBody>
                  <a:tcPr/>
                </a:tc>
                <a:extLst>
                  <a:ext uri="{0D108BD9-81ED-4DB2-BD59-A6C34878D82A}">
                    <a16:rowId xmlns:a16="http://schemas.microsoft.com/office/drawing/2014/main" xmlns=""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ox(i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14356"/>
            <a:ext cx="8229600" cy="2010532"/>
          </a:xfrm>
        </p:spPr>
        <p:txBody>
          <a:bodyPr>
            <a:noAutofit/>
          </a:bodyPr>
          <a:lstStyle/>
          <a:p>
            <a:r>
              <a:rPr lang="ru-RU" sz="2400" i="1" dirty="0" smtClean="0"/>
              <a:t>2. Основная часть.</a:t>
            </a:r>
            <a:br>
              <a:rPr lang="ru-RU" sz="2400" i="1" dirty="0" smtClean="0"/>
            </a:br>
            <a:r>
              <a:rPr lang="ru-RU" sz="2400" dirty="0" smtClean="0"/>
              <a:t/>
            </a:r>
            <a:br>
              <a:rPr lang="ru-RU" sz="2400" dirty="0" smtClean="0"/>
            </a:br>
            <a:r>
              <a:rPr lang="ru-RU" sz="2400" dirty="0" smtClean="0"/>
              <a:t>Послушай предложение и скажи, правильно ли оно  </a:t>
            </a:r>
            <a:r>
              <a:rPr lang="ru-RU" sz="2400" dirty="0" err="1" smtClean="0"/>
              <a:t>составленно</a:t>
            </a:r>
            <a:r>
              <a:rPr lang="ru-RU" sz="2400" dirty="0" smtClean="0"/>
              <a:t>:</a:t>
            </a:r>
            <a:br>
              <a:rPr lang="ru-RU" sz="2400" dirty="0" smtClean="0"/>
            </a:br>
            <a:r>
              <a:rPr lang="ru-RU" sz="2400" dirty="0" smtClean="0"/>
              <a:t/>
            </a:r>
            <a:br>
              <a:rPr lang="ru-RU" sz="2400" dirty="0" smtClean="0"/>
            </a:br>
            <a:r>
              <a:rPr lang="ru-RU" sz="3600" b="1" dirty="0" smtClean="0"/>
              <a:t>Девочка рисовал картину.</a:t>
            </a:r>
            <a:endParaRPr lang="ru-RU" sz="2400" b="1" dirty="0"/>
          </a:p>
        </p:txBody>
      </p:sp>
      <p:pic>
        <p:nvPicPr>
          <p:cNvPr id="4" name="Содержимое 3" descr="девочка.jpg"/>
          <p:cNvPicPr>
            <a:picLocks noGrp="1" noChangeAspect="1"/>
          </p:cNvPicPr>
          <p:nvPr>
            <p:ph idx="1"/>
          </p:nvPr>
        </p:nvPicPr>
        <p:blipFill>
          <a:blip r:embed="rId2" cstate="print"/>
          <a:stretch>
            <a:fillRect/>
          </a:stretch>
        </p:blipFill>
        <p:spPr>
          <a:xfrm>
            <a:off x="642911" y="3000371"/>
            <a:ext cx="2031983" cy="20319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Рисунок 4" descr="мальчик.png"/>
          <p:cNvPicPr>
            <a:picLocks noChangeAspect="1"/>
          </p:cNvPicPr>
          <p:nvPr/>
        </p:nvPicPr>
        <p:blipFill>
          <a:blip r:embed="rId3" cstate="print"/>
          <a:stretch>
            <a:fillRect/>
          </a:stretch>
        </p:blipFill>
        <p:spPr>
          <a:xfrm>
            <a:off x="6500826" y="2428868"/>
            <a:ext cx="2030620" cy="191560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Рисунок 5" descr="ху-ожника-крася-на-хо-сте-73718683.jpg"/>
          <p:cNvPicPr>
            <a:picLocks noChangeAspect="1"/>
          </p:cNvPicPr>
          <p:nvPr/>
        </p:nvPicPr>
        <p:blipFill>
          <a:blip r:embed="rId4" cstate="print"/>
          <a:stretch>
            <a:fillRect/>
          </a:stretch>
        </p:blipFill>
        <p:spPr>
          <a:xfrm>
            <a:off x="3357554" y="3429000"/>
            <a:ext cx="2951960" cy="1955106"/>
          </a:xfrm>
          <a:prstGeom prst="rect">
            <a:avLst/>
          </a:prstGeom>
          <a:ln>
            <a:noFill/>
          </a:ln>
          <a:effectLst>
            <a:softEdge rad="112500"/>
          </a:effectLst>
        </p:spPr>
      </p:pic>
      <p:sp>
        <p:nvSpPr>
          <p:cNvPr id="7" name="Прямоугольник 6"/>
          <p:cNvSpPr/>
          <p:nvPr/>
        </p:nvSpPr>
        <p:spPr>
          <a:xfrm>
            <a:off x="642910" y="5286388"/>
            <a:ext cx="8072494" cy="135732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dirty="0" smtClean="0"/>
              <a:t>Вывод: подлежащее и сказуемое должны согласовываться в роде и числе.</a:t>
            </a:r>
            <a:endParaRPr lang="ru-RU" dirty="0"/>
          </a:p>
        </p:txBody>
      </p:sp>
      <p:sp>
        <p:nvSpPr>
          <p:cNvPr id="18434" name="AutoShape 2" descr="G:\1 %D0%94\%D1%80%D0%BE%D0%BC%D0%B0\%D0%B4%D0%B5%D0%B2%D0%BE%D1%87%D0%BA%D0%B0.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66"/>
            <a:ext cx="8229600" cy="1071570"/>
          </a:xfrm>
        </p:spPr>
        <p:txBody>
          <a:bodyPr/>
          <a:lstStyle/>
          <a:p>
            <a:pPr algn="ctr"/>
            <a:r>
              <a:rPr lang="ru-RU" dirty="0" smtClean="0"/>
              <a:t>Задание №1</a:t>
            </a:r>
            <a:endParaRPr lang="ru-RU" dirty="0"/>
          </a:p>
        </p:txBody>
      </p:sp>
      <p:sp>
        <p:nvSpPr>
          <p:cNvPr id="3" name="Содержимое 2"/>
          <p:cNvSpPr>
            <a:spLocks noGrp="1"/>
          </p:cNvSpPr>
          <p:nvPr>
            <p:ph idx="1"/>
          </p:nvPr>
        </p:nvSpPr>
        <p:spPr>
          <a:xfrm>
            <a:off x="457200" y="1571612"/>
            <a:ext cx="8229600" cy="4752988"/>
          </a:xfrm>
        </p:spPr>
        <p:txBody>
          <a:bodyPr>
            <a:normAutofit lnSpcReduction="10000"/>
          </a:bodyPr>
          <a:lstStyle/>
          <a:p>
            <a:r>
              <a:rPr lang="ru-RU" dirty="0" smtClean="0"/>
              <a:t>Первичное закрепление: закончить предложение, правильно изменяя слова.</a:t>
            </a:r>
          </a:p>
          <a:p>
            <a:r>
              <a:rPr lang="ru-RU" dirty="0" smtClean="0"/>
              <a:t>1. Бежать</a:t>
            </a:r>
          </a:p>
          <a:p>
            <a:r>
              <a:rPr lang="ru-RU" dirty="0" smtClean="0"/>
              <a:t>Заяц….             Белка…..            Мыши…..</a:t>
            </a:r>
          </a:p>
          <a:p>
            <a:r>
              <a:rPr lang="ru-RU" dirty="0" smtClean="0"/>
              <a:t>2. Играть </a:t>
            </a:r>
          </a:p>
          <a:p>
            <a:r>
              <a:rPr lang="ru-RU" dirty="0" smtClean="0"/>
              <a:t>Коля…..            Лена….       Дети…..</a:t>
            </a:r>
          </a:p>
          <a:p>
            <a:r>
              <a:rPr lang="ru-RU" dirty="0" smtClean="0"/>
              <a:t>3.Шуметь</a:t>
            </a:r>
          </a:p>
          <a:p>
            <a:r>
              <a:rPr lang="ru-RU" dirty="0" smtClean="0"/>
              <a:t>Река….     Ручей….     Море…..     Листья….</a:t>
            </a:r>
          </a:p>
          <a:p>
            <a:r>
              <a:rPr lang="ru-RU" dirty="0" smtClean="0"/>
              <a:t>4. Светить</a:t>
            </a:r>
          </a:p>
          <a:p>
            <a:r>
              <a:rPr lang="ru-RU" dirty="0" smtClean="0"/>
              <a:t>Ночник….   Лампа…..   Солнце…..   Фонари….</a:t>
            </a:r>
          </a:p>
          <a:p>
            <a:pPr algn="ctr">
              <a:buNone/>
            </a:pPr>
            <a:r>
              <a:rPr lang="ru-RU" dirty="0" smtClean="0">
                <a:solidFill>
                  <a:srgbClr val="C00000"/>
                </a:solidFill>
              </a:rPr>
              <a:t>МОЛОДЕЦ!</a:t>
            </a:r>
            <a:endParaRPr lang="ru-RU"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additive="base">
                                        <p:cTn id="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Зрительный диктант</a:t>
            </a:r>
            <a:endParaRPr lang="ru-RU" dirty="0"/>
          </a:p>
        </p:txBody>
      </p:sp>
      <p:pic>
        <p:nvPicPr>
          <p:cNvPr id="17409" name="Picture 1" descr="G:\hello_html_m305708f5.jpg"/>
          <p:cNvPicPr>
            <a:picLocks noGrp="1" noChangeAspect="1" noChangeArrowheads="1"/>
          </p:cNvPicPr>
          <p:nvPr>
            <p:ph idx="1"/>
          </p:nvPr>
        </p:nvPicPr>
        <p:blipFill>
          <a:blip r:embed="rId2" cstate="print"/>
          <a:srcRect/>
          <a:stretch>
            <a:fillRect/>
          </a:stretch>
        </p:blipFill>
        <p:spPr bwMode="auto">
          <a:xfrm>
            <a:off x="1857356" y="2285992"/>
            <a:ext cx="4931494" cy="366296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09"/>
                                        </p:tgtEl>
                                        <p:attrNameLst>
                                          <p:attrName>style.visibility</p:attrName>
                                        </p:attrNameLst>
                                      </p:cBhvr>
                                      <p:to>
                                        <p:strVal val="visible"/>
                                      </p:to>
                                    </p:set>
                                    <p:anim calcmode="lin" valueType="num">
                                      <p:cBhvr additive="base">
                                        <p:cTn id="7" dur="500" fill="hold"/>
                                        <p:tgtEl>
                                          <p:spTgt spid="17409"/>
                                        </p:tgtEl>
                                        <p:attrNameLst>
                                          <p:attrName>ppt_x</p:attrName>
                                        </p:attrNameLst>
                                      </p:cBhvr>
                                      <p:tavLst>
                                        <p:tav tm="0">
                                          <p:val>
                                            <p:strVal val="#ppt_x"/>
                                          </p:val>
                                        </p:tav>
                                        <p:tav tm="100000">
                                          <p:val>
                                            <p:strVal val="#ppt_x"/>
                                          </p:val>
                                        </p:tav>
                                      </p:tavLst>
                                    </p:anim>
                                    <p:anim calcmode="lin" valueType="num">
                                      <p:cBhvr additive="base">
                                        <p:cTn id="8" dur="500" fill="hold"/>
                                        <p:tgtEl>
                                          <p:spTgt spid="174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66"/>
            <a:ext cx="8229600" cy="928694"/>
          </a:xfrm>
        </p:spPr>
        <p:txBody>
          <a:bodyPr/>
          <a:lstStyle/>
          <a:p>
            <a:pPr algn="ctr"/>
            <a:r>
              <a:rPr lang="ru-RU" dirty="0" smtClean="0"/>
              <a:t>Задание №2</a:t>
            </a:r>
            <a:endParaRPr lang="ru-RU" dirty="0"/>
          </a:p>
        </p:txBody>
      </p:sp>
      <p:sp>
        <p:nvSpPr>
          <p:cNvPr id="3" name="Содержимое 2"/>
          <p:cNvSpPr>
            <a:spLocks noGrp="1"/>
          </p:cNvSpPr>
          <p:nvPr>
            <p:ph idx="1"/>
          </p:nvPr>
        </p:nvSpPr>
        <p:spPr>
          <a:xfrm>
            <a:off x="457200" y="1428736"/>
            <a:ext cx="8229600" cy="4895864"/>
          </a:xfrm>
        </p:spPr>
        <p:txBody>
          <a:bodyPr>
            <a:normAutofit lnSpcReduction="10000"/>
          </a:bodyPr>
          <a:lstStyle/>
          <a:p>
            <a:r>
              <a:rPr lang="ru-RU" sz="1800" b="1" dirty="0" smtClean="0"/>
              <a:t>Закончите предложение по образцу</a:t>
            </a:r>
          </a:p>
          <a:p>
            <a:r>
              <a:rPr lang="ru-RU" sz="1800" dirty="0" smtClean="0"/>
              <a:t>Образец : а) </a:t>
            </a:r>
            <a:r>
              <a:rPr lang="ru-RU" sz="1800" i="1" dirty="0" smtClean="0"/>
              <a:t>Дождь идет. Дожди идут.</a:t>
            </a:r>
            <a:endParaRPr lang="ru-RU" sz="1800" dirty="0" smtClean="0"/>
          </a:p>
          <a:p>
            <a:r>
              <a:rPr lang="ru-RU" sz="1800" dirty="0" smtClean="0"/>
              <a:t>Яблоко зреет. Яблоки . . . .</a:t>
            </a:r>
          </a:p>
          <a:p>
            <a:r>
              <a:rPr lang="ru-RU" sz="1800" dirty="0" smtClean="0"/>
              <a:t>Роса освежает. Росы . . . .</a:t>
            </a:r>
          </a:p>
          <a:p>
            <a:r>
              <a:rPr lang="ru-RU" sz="1800" dirty="0" smtClean="0"/>
              <a:t>Белка прыгает. Белки . . . .</a:t>
            </a:r>
          </a:p>
          <a:p>
            <a:r>
              <a:rPr lang="ru-RU" sz="1800" dirty="0" smtClean="0"/>
              <a:t>Ракета летит. Ракеты ... .</a:t>
            </a:r>
          </a:p>
          <a:p>
            <a:r>
              <a:rPr lang="ru-RU" sz="1800" dirty="0" smtClean="0"/>
              <a:t>Птица щебечет. Птицы . . . </a:t>
            </a:r>
          </a:p>
          <a:p>
            <a:endParaRPr lang="ru-RU" sz="1800" dirty="0" smtClean="0"/>
          </a:p>
          <a:p>
            <a:r>
              <a:rPr lang="ru-RU" sz="1800" dirty="0" smtClean="0"/>
              <a:t>б) </a:t>
            </a:r>
            <a:r>
              <a:rPr lang="ru-RU" sz="1800" i="1" dirty="0" smtClean="0"/>
              <a:t>Метели метут. Метель метет.</a:t>
            </a:r>
          </a:p>
          <a:p>
            <a:r>
              <a:rPr lang="ru-RU" sz="1800" dirty="0" smtClean="0"/>
              <a:t>Ветры дуют. Ветер …..</a:t>
            </a:r>
          </a:p>
          <a:p>
            <a:r>
              <a:rPr lang="ru-RU" sz="1800" dirty="0" smtClean="0"/>
              <a:t>Липы цветут. Липа ….</a:t>
            </a:r>
          </a:p>
          <a:p>
            <a:r>
              <a:rPr lang="ru-RU" sz="1800" dirty="0" smtClean="0"/>
              <a:t>Жуки ползут. Жук …..</a:t>
            </a:r>
          </a:p>
          <a:p>
            <a:r>
              <a:rPr lang="ru-RU" sz="1800" dirty="0" smtClean="0"/>
              <a:t>Медведи ревут. Медведь….</a:t>
            </a:r>
          </a:p>
          <a:p>
            <a:r>
              <a:rPr lang="ru-RU" sz="1800" dirty="0" smtClean="0"/>
              <a:t>Кузнечики стрекочут. Кузнечик ... .</a:t>
            </a:r>
          </a:p>
          <a:p>
            <a:pPr algn="ctr">
              <a:buNone/>
            </a:pPr>
            <a:r>
              <a:rPr lang="ru-RU" sz="2800" dirty="0" smtClean="0">
                <a:solidFill>
                  <a:srgbClr val="C00000"/>
                </a:solidFill>
              </a:rPr>
              <a:t>МОЛОДЕЦ!</a:t>
            </a:r>
          </a:p>
          <a:p>
            <a:endParaRPr lang="ru-RU"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4" end="14"/>
                                            </p:txEl>
                                          </p:spTgt>
                                        </p:tgtEl>
                                        <p:attrNameLst>
                                          <p:attrName>style.visibility</p:attrName>
                                        </p:attrNameLst>
                                      </p:cBhvr>
                                      <p:to>
                                        <p:strVal val="visible"/>
                                      </p:to>
                                    </p:set>
                                    <p:anim calcmode="lin" valueType="num">
                                      <p:cBhvr additive="base">
                                        <p:cTn id="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28670"/>
          </a:xfrm>
        </p:spPr>
        <p:txBody>
          <a:bodyPr/>
          <a:lstStyle/>
          <a:p>
            <a:pPr algn="ctr"/>
            <a:r>
              <a:rPr lang="ru-RU" dirty="0" smtClean="0"/>
              <a:t>Задание №3</a:t>
            </a:r>
            <a:endParaRPr lang="ru-RU" dirty="0"/>
          </a:p>
        </p:txBody>
      </p:sp>
      <p:sp>
        <p:nvSpPr>
          <p:cNvPr id="3" name="Содержимое 2"/>
          <p:cNvSpPr>
            <a:spLocks noGrp="1"/>
          </p:cNvSpPr>
          <p:nvPr>
            <p:ph idx="1"/>
          </p:nvPr>
        </p:nvSpPr>
        <p:spPr>
          <a:xfrm>
            <a:off x="457200" y="1071546"/>
            <a:ext cx="8229600" cy="5253054"/>
          </a:xfrm>
        </p:spPr>
        <p:txBody>
          <a:bodyPr>
            <a:normAutofit fontScale="85000" lnSpcReduction="20000"/>
          </a:bodyPr>
          <a:lstStyle/>
          <a:p>
            <a:r>
              <a:rPr lang="ru-RU" b="1" dirty="0" smtClean="0"/>
              <a:t>Замените два предложения одним, состоящим из двух слов (использования обобщающих слов.)</a:t>
            </a:r>
          </a:p>
          <a:p>
            <a:r>
              <a:rPr lang="ru-RU" dirty="0" smtClean="0"/>
              <a:t>Образец : а) </a:t>
            </a:r>
            <a:r>
              <a:rPr lang="ru-RU" i="1" dirty="0" smtClean="0"/>
              <a:t>Ландыш цветет.</a:t>
            </a:r>
            <a:r>
              <a:rPr lang="ru-RU" dirty="0" smtClean="0"/>
              <a:t> </a:t>
            </a:r>
            <a:r>
              <a:rPr lang="ru-RU" i="1" dirty="0" smtClean="0"/>
              <a:t>. Фиалка цветет. - </a:t>
            </a:r>
            <a:r>
              <a:rPr lang="ru-RU" i="1" dirty="0" smtClean="0">
                <a:solidFill>
                  <a:srgbClr val="C00000"/>
                </a:solidFill>
              </a:rPr>
              <a:t>Цветы</a:t>
            </a:r>
            <a:r>
              <a:rPr lang="ru-RU" i="1" dirty="0" smtClean="0"/>
              <a:t> цветут.</a:t>
            </a:r>
            <a:endParaRPr lang="ru-RU" dirty="0" smtClean="0"/>
          </a:p>
          <a:p>
            <a:r>
              <a:rPr lang="ru-RU" dirty="0" smtClean="0"/>
              <a:t>-            Береза гнется…. Верба гнется….</a:t>
            </a:r>
          </a:p>
          <a:p>
            <a:r>
              <a:rPr lang="ru-RU" dirty="0" smtClean="0"/>
              <a:t>-            Грач улетел….. Скворец улетел…..</a:t>
            </a:r>
          </a:p>
          <a:p>
            <a:r>
              <a:rPr lang="ru-RU" dirty="0" smtClean="0"/>
              <a:t>б) </a:t>
            </a:r>
            <a:r>
              <a:rPr lang="ru-RU" i="1" dirty="0" smtClean="0"/>
              <a:t>Алеша моет лицо. Маша моет лицо. - </a:t>
            </a:r>
            <a:r>
              <a:rPr lang="ru-RU" i="1" dirty="0" smtClean="0">
                <a:solidFill>
                  <a:srgbClr val="C00000"/>
                </a:solidFill>
              </a:rPr>
              <a:t>Дети</a:t>
            </a:r>
            <a:r>
              <a:rPr lang="ru-RU" i="1" dirty="0" smtClean="0"/>
              <a:t> умываются.</a:t>
            </a:r>
            <a:endParaRPr lang="ru-RU" dirty="0" smtClean="0"/>
          </a:p>
          <a:p>
            <a:r>
              <a:rPr lang="ru-RU" dirty="0" smtClean="0"/>
              <a:t>-            Лена надевает платье…. Соня надевает платье….</a:t>
            </a:r>
          </a:p>
          <a:p>
            <a:r>
              <a:rPr lang="ru-RU" dirty="0" smtClean="0"/>
              <a:t>-            Миша снимает пальто….. Алеша снимает куртку…..</a:t>
            </a:r>
          </a:p>
          <a:p>
            <a:r>
              <a:rPr lang="ru-RU" dirty="0" smtClean="0"/>
              <a:t>-            Кира снимает туфли…… Женя снимает ботинки……</a:t>
            </a:r>
          </a:p>
          <a:p>
            <a:r>
              <a:rPr lang="ru-RU" dirty="0" smtClean="0"/>
              <a:t>-            Земляника зреет……Черника зреет…..</a:t>
            </a:r>
          </a:p>
          <a:p>
            <a:r>
              <a:rPr lang="ru-RU" dirty="0" smtClean="0"/>
              <a:t>-            Яблоки созревают….. Вишни созревают…..</a:t>
            </a:r>
          </a:p>
          <a:p>
            <a:r>
              <a:rPr lang="ru-RU" dirty="0" smtClean="0"/>
              <a:t>-            Катя расчесывает волосы….. Рита расчесывает волосы…..</a:t>
            </a:r>
          </a:p>
          <a:p>
            <a:r>
              <a:rPr lang="ru-RU" dirty="0" smtClean="0"/>
              <a:t>-            Коля надевает ботинки….. Митя надевает сапожки…..</a:t>
            </a:r>
          </a:p>
          <a:p>
            <a:r>
              <a:rPr lang="ru-RU" dirty="0" smtClean="0"/>
              <a:t>-            Сережа плавает в реке….. Петя плавает в реке…..</a:t>
            </a:r>
          </a:p>
          <a:p>
            <a:endParaRPr lang="ru-RU" dirty="0" smtClean="0"/>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28670"/>
          </a:xfrm>
        </p:spPr>
        <p:txBody>
          <a:bodyPr/>
          <a:lstStyle/>
          <a:p>
            <a:pPr algn="ctr"/>
            <a:r>
              <a:rPr lang="ru-RU" dirty="0" smtClean="0"/>
              <a:t>Задание №4</a:t>
            </a:r>
            <a:endParaRPr lang="ru-RU" dirty="0"/>
          </a:p>
        </p:txBody>
      </p:sp>
      <p:sp>
        <p:nvSpPr>
          <p:cNvPr id="3" name="Содержимое 2"/>
          <p:cNvSpPr>
            <a:spLocks noGrp="1"/>
          </p:cNvSpPr>
          <p:nvPr>
            <p:ph idx="1"/>
          </p:nvPr>
        </p:nvSpPr>
        <p:spPr>
          <a:xfrm>
            <a:off x="457200" y="928670"/>
            <a:ext cx="8229600" cy="5395930"/>
          </a:xfrm>
        </p:spPr>
        <p:txBody>
          <a:bodyPr>
            <a:normAutofit fontScale="85000" lnSpcReduction="20000"/>
          </a:bodyPr>
          <a:lstStyle/>
          <a:p>
            <a:pPr>
              <a:lnSpc>
                <a:spcPct val="120000"/>
              </a:lnSpc>
            </a:pPr>
            <a:r>
              <a:rPr lang="ru-RU" dirty="0" smtClean="0"/>
              <a:t>Вставьте подходящее по смыслу слово: а) используя слова для справок ; </a:t>
            </a:r>
            <a:r>
              <a:rPr lang="ru-RU" dirty="0" smtClean="0">
                <a:solidFill>
                  <a:srgbClr val="C00000"/>
                </a:solidFill>
              </a:rPr>
              <a:t>б) самостоятельно (домашнее задание)</a:t>
            </a:r>
            <a:r>
              <a:rPr lang="ru-RU" dirty="0" smtClean="0"/>
              <a:t>.</a:t>
            </a:r>
          </a:p>
          <a:p>
            <a:pPr algn="just">
              <a:lnSpc>
                <a:spcPct val="120000"/>
              </a:lnSpc>
            </a:pPr>
            <a:r>
              <a:rPr lang="ru-RU" b="1" dirty="0" smtClean="0">
                <a:solidFill>
                  <a:schemeClr val="accent5">
                    <a:lumMod val="50000"/>
                  </a:schemeClr>
                </a:solidFill>
              </a:rPr>
              <a:t>а)Полз ... . Ползла ... . Ползло ... . Светило ... . Светил ... .</a:t>
            </a:r>
          </a:p>
          <a:p>
            <a:pPr algn="just">
              <a:lnSpc>
                <a:spcPct val="120000"/>
              </a:lnSpc>
            </a:pPr>
            <a:r>
              <a:rPr lang="ru-RU" b="1" dirty="0" smtClean="0">
                <a:solidFill>
                  <a:schemeClr val="accent5">
                    <a:lumMod val="50000"/>
                  </a:schemeClr>
                </a:solidFill>
              </a:rPr>
              <a:t>Светила ... . Висел ... . Висела ... . Висело бушевало. ...</a:t>
            </a:r>
          </a:p>
          <a:p>
            <a:pPr algn="just">
              <a:lnSpc>
                <a:spcPct val="120000"/>
              </a:lnSpc>
            </a:pPr>
            <a:r>
              <a:rPr lang="ru-RU" b="1" dirty="0" smtClean="0">
                <a:solidFill>
                  <a:schemeClr val="accent5">
                    <a:lumMod val="50000"/>
                  </a:schemeClr>
                </a:solidFill>
              </a:rPr>
              <a:t>бушевал. ... бушевала. ... взошло. ... взошла. ... взошел.</a:t>
            </a:r>
          </a:p>
          <a:p>
            <a:pPr algn="just">
              <a:lnSpc>
                <a:spcPct val="120000"/>
              </a:lnSpc>
            </a:pPr>
            <a:endParaRPr lang="ru-RU" b="1" dirty="0" smtClean="0">
              <a:solidFill>
                <a:schemeClr val="accent5">
                  <a:lumMod val="50000"/>
                </a:schemeClr>
              </a:solidFill>
            </a:endParaRPr>
          </a:p>
          <a:p>
            <a:pPr algn="just">
              <a:lnSpc>
                <a:spcPct val="120000"/>
              </a:lnSpc>
            </a:pPr>
            <a:r>
              <a:rPr lang="ru-RU" dirty="0" smtClean="0">
                <a:solidFill>
                  <a:srgbClr val="002060"/>
                </a:solidFill>
              </a:rPr>
              <a:t>Слова для справок : змея, насекомое, уж; месяц, солнце, луна; свитер, кофта, белье; море, океан, буря; солнце, месяц, луна.</a:t>
            </a:r>
          </a:p>
          <a:p>
            <a:pPr algn="just">
              <a:lnSpc>
                <a:spcPct val="120000"/>
              </a:lnSpc>
            </a:pPr>
            <a:endParaRPr lang="ru-RU" dirty="0" smtClean="0">
              <a:solidFill>
                <a:srgbClr val="002060"/>
              </a:solidFill>
            </a:endParaRPr>
          </a:p>
          <a:p>
            <a:pPr algn="just">
              <a:lnSpc>
                <a:spcPct val="120000"/>
              </a:lnSpc>
            </a:pPr>
            <a:r>
              <a:rPr lang="ru-RU" b="1" dirty="0" smtClean="0">
                <a:solidFill>
                  <a:schemeClr val="accent6">
                    <a:lumMod val="50000"/>
                  </a:schemeClr>
                </a:solidFill>
              </a:rPr>
              <a:t>б) Надвигался.... Надвигалось.... Надвигалась.... Скрипело ... . Скрипел ... . Скрипели ... . Шумел ... . Шумело ... . Шумела . . . . Шумели . . . . Болел . . . . Болела . . . . Болело . . . . Болели ... . Сохли ... . Сохла ... . Сохло ... . Сох ... . Паслось ... . Паслись ... . Пасся ... . Паслась . . . .</a:t>
            </a: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178</TotalTime>
  <Words>565</Words>
  <Application>Microsoft Office PowerPoint</Application>
  <PresentationFormat>Экран (4:3)</PresentationFormat>
  <Paragraphs>108</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Поток</vt:lpstr>
      <vt:lpstr>Связь слов в предложении</vt:lpstr>
      <vt:lpstr>1.Разминка</vt:lpstr>
      <vt:lpstr>Повторение материала предыдущего занятия</vt:lpstr>
      <vt:lpstr>2. Основная часть.  Послушай предложение и скажи, правильно ли оно  составленно:  Девочка рисовал картину.</vt:lpstr>
      <vt:lpstr>Задание №1</vt:lpstr>
      <vt:lpstr>Зрительный диктант</vt:lpstr>
      <vt:lpstr>Задание №2</vt:lpstr>
      <vt:lpstr>Задание №3</vt:lpstr>
      <vt:lpstr>Задание №4</vt:lpstr>
      <vt:lpstr>Задание №5</vt:lpstr>
      <vt:lpstr>Коррекция подчерка</vt:lpstr>
      <vt:lpstr>Игра «Четвертый лишний»</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Связь слов в предложении</dc:title>
  <dc:creator>001</dc:creator>
  <cp:lastModifiedBy>admin</cp:lastModifiedBy>
  <cp:revision>9</cp:revision>
  <dcterms:created xsi:type="dcterms:W3CDTF">2020-11-13T18:12:33Z</dcterms:created>
  <dcterms:modified xsi:type="dcterms:W3CDTF">2022-08-08T05:38:31Z</dcterms:modified>
</cp:coreProperties>
</file>