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08.08.2022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u"/>
  </p:transition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4" y="800021"/>
            <a:ext cx="7072362" cy="3214710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Цель: уточнить  представления обучающегося о согласованности прилагательных и имен существительных  по родам, в числе; </a:t>
            </a:r>
            <a:br>
              <a:rPr lang="ru-RU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о согласовании имен в предложении, имен прилагательных и существительных по падежам.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1571603" y="4037001"/>
            <a:ext cx="62151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Связь слов в предложении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236296" y="5877272"/>
            <a:ext cx="158417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</a:p>
          <a:p>
            <a:pPr algn="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читель-логопед</a:t>
            </a:r>
          </a:p>
          <a:p>
            <a:pPr algn="r"/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Куцевалова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И.В.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29600" cy="228601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800" dirty="0" smtClean="0"/>
              <a:t> </a:t>
            </a:r>
            <a:r>
              <a:rPr lang="ru-RU" sz="1800" b="1" i="1" dirty="0" smtClean="0"/>
              <a:t>УПРАЖНЕНИЕ «МУХА» </a:t>
            </a:r>
            <a:r>
              <a:rPr lang="ru-RU" sz="1800" dirty="0" smtClean="0"/>
              <a:t>. «Перед тобой табличка с буквами. Одна клеточка отмечена звездочкой. Это домик мухи. Сейчас муха находится в доме. Отсюда она начнёт движение. Иногда муха будет делать остановки и собирать буквы. Слушайте внимательно мои команды. Когда муха сделает остановку, возьмите простой карандаш и запишите букву под табличкой. Клетку, в которой остановилась муха необходимо зачеркнуть. Дальше муха полетит из зачёркнутой клеточки. В итоге получится слово, которое муха соберет за свое путешествие».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000232" y="2714620"/>
          <a:ext cx="5143536" cy="35004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72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572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5725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85725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5725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5725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8341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Ё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341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Ъ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341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341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341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Э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8341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Щ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Спасибо за внимание!</a:t>
            </a:r>
            <a:endParaRPr lang="ru-RU" sz="44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Разминка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1. </a:t>
            </a:r>
            <a:r>
              <a:rPr lang="ru-RU" b="1" i="1" dirty="0" smtClean="0"/>
              <a:t> Растяжка "Лучики"</a:t>
            </a:r>
            <a:r>
              <a:rPr lang="ru-RU" dirty="0" smtClean="0"/>
              <a:t> </a:t>
            </a:r>
          </a:p>
          <a:p>
            <a:pPr algn="just"/>
            <a:r>
              <a:rPr lang="ru-RU" u="sng" dirty="0" smtClean="0"/>
              <a:t>И.п. - сидя на полу. Поочередное напряжение и расслабление:</a:t>
            </a:r>
          </a:p>
          <a:p>
            <a:r>
              <a:rPr lang="ru-RU" dirty="0" smtClean="0"/>
              <a:t>         - шеи, спины, ягодиц;</a:t>
            </a:r>
          </a:p>
          <a:p>
            <a:pPr algn="just"/>
            <a:r>
              <a:rPr lang="ru-RU" dirty="0" smtClean="0"/>
              <a:t>         - правого плеча, правой руки, правой кисти, правого бока, правого бедра, правой ноги, правой стопы;</a:t>
            </a:r>
          </a:p>
          <a:p>
            <a:pPr algn="just"/>
            <a:r>
              <a:rPr lang="ru-RU" dirty="0" smtClean="0"/>
              <a:t>         - левого плеча, левой руки, левой кисти, левого бока, левого бедра, левой ноги, левой стопы.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i="1" dirty="0" smtClean="0"/>
              <a:t>2.  Дыхательное упражнение</a:t>
            </a:r>
            <a:r>
              <a:rPr lang="ru-RU" dirty="0" smtClean="0"/>
              <a:t>.</a:t>
            </a:r>
          </a:p>
          <a:p>
            <a:r>
              <a:rPr lang="ru-RU" u="sng" dirty="0" smtClean="0"/>
              <a:t>И.п. - сидя на полу. </a:t>
            </a:r>
            <a:r>
              <a:rPr lang="ru-RU" u="sng" dirty="0" err="1" smtClean="0"/>
              <a:t>Вдох,пауза</a:t>
            </a:r>
            <a:r>
              <a:rPr lang="ru-RU" u="sng" dirty="0" smtClean="0"/>
              <a:t>, выдох, пауза. </a:t>
            </a:r>
            <a:r>
              <a:rPr lang="ru-RU" dirty="0" smtClean="0"/>
              <a:t>Обучающемуся  предлагается вокализировать на выдохе, </a:t>
            </a:r>
            <a:r>
              <a:rPr lang="ru-RU" dirty="0" err="1" smtClean="0"/>
              <a:t>пропевая</a:t>
            </a:r>
            <a:r>
              <a:rPr lang="ru-RU" dirty="0" smtClean="0"/>
              <a:t> отдельные звуки ("а", "о", "у" и др.) и их сочетания.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лезгин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00298" y="3214686"/>
            <a:ext cx="4357718" cy="3446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Введение в тему. Беседа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Угадайте, кто это?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00B050"/>
                </a:solidFill>
              </a:rPr>
              <a:t>Есть один седой старик, превращаться он привык</a:t>
            </a:r>
            <a:endParaRPr lang="ru-RU" b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rgbClr val="00B050"/>
                </a:solidFill>
              </a:rPr>
              <a:t>В шляпу, в бабушку, в котлеты, в кактус, в зонтик, </a:t>
            </a:r>
            <a:endParaRPr lang="ru-RU" b="1" dirty="0" smtClean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ru-RU" b="1" i="1" dirty="0" smtClean="0">
                <a:solidFill>
                  <a:srgbClr val="00B050"/>
                </a:solidFill>
              </a:rPr>
              <a:t>В тапочки, в конфеты – словом в разные предметы</a:t>
            </a:r>
            <a:r>
              <a:rPr lang="ru-RU" b="1" dirty="0" smtClean="0">
                <a:solidFill>
                  <a:srgbClr val="00B050"/>
                </a:solidFill>
              </a:rPr>
              <a:t>!</a:t>
            </a:r>
          </a:p>
          <a:p>
            <a:pPr algn="just">
              <a:buNone/>
            </a:pPr>
            <a:r>
              <a:rPr lang="ru-RU" dirty="0" smtClean="0"/>
              <a:t>            (это имя…….. существительное).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на какие вопросы отвечает имя существительное?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какого рода бывают имена существительные?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какими членами предложения могут быть?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 какими частями речи дружит имя существительное?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28604"/>
            <a:ext cx="8229600" cy="572835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i="1" dirty="0" smtClean="0"/>
              <a:t>		</a:t>
            </a:r>
            <a:r>
              <a:rPr lang="ru-RU" i="1" dirty="0" smtClean="0">
                <a:solidFill>
                  <a:srgbClr val="7030A0"/>
                </a:solidFill>
              </a:rPr>
              <a:t>Имя существительное безлико без прилагательного, которое напоминает волшебную кисточку – ведь всё, к чему оно прикасается, удивительным образом преображается, каждый предмет становится КАКИМ – </a:t>
            </a:r>
            <a:r>
              <a:rPr lang="ru-RU" i="1" dirty="0" err="1" smtClean="0">
                <a:solidFill>
                  <a:srgbClr val="7030A0"/>
                </a:solidFill>
              </a:rPr>
              <a:t>нибудь</a:t>
            </a:r>
            <a:r>
              <a:rPr lang="ru-RU" i="1" dirty="0" smtClean="0">
                <a:solidFill>
                  <a:srgbClr val="7030A0"/>
                </a:solidFill>
              </a:rPr>
              <a:t> особенным, а прилагательное вообще не может без существительного, поэтому его и так и называют ПРИЛАГАТЕЛЬНОЕ, потому что оно ПРИ - ЛА- ГА – ЕТСЯ к существительному. Оно объясняет, </a:t>
            </a:r>
            <a:r>
              <a:rPr lang="ru-RU" i="1" u="sng" dirty="0" smtClean="0">
                <a:solidFill>
                  <a:srgbClr val="7030A0"/>
                </a:solidFill>
              </a:rPr>
              <a:t>какое </a:t>
            </a:r>
            <a:r>
              <a:rPr lang="ru-RU" i="1" dirty="0" smtClean="0">
                <a:solidFill>
                  <a:srgbClr val="7030A0"/>
                </a:solidFill>
              </a:rPr>
              <a:t>это существительное, </a:t>
            </a:r>
            <a:r>
              <a:rPr lang="ru-RU" i="1" u="sng" dirty="0" smtClean="0">
                <a:solidFill>
                  <a:srgbClr val="7030A0"/>
                </a:solidFill>
              </a:rPr>
              <a:t>какой</a:t>
            </a:r>
            <a:r>
              <a:rPr lang="ru-RU" i="1" dirty="0" smtClean="0">
                <a:solidFill>
                  <a:srgbClr val="7030A0"/>
                </a:solidFill>
              </a:rPr>
              <a:t> предмет.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Определяю я предметы, они со мной весьма приметны.</a:t>
            </a:r>
          </a:p>
          <a:p>
            <a:pPr algn="ctr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Я украшаю вашу речь, меня вам надо знать, беречь!</a:t>
            </a:r>
            <a:r>
              <a:rPr lang="ru-RU" b="1" dirty="0" smtClean="0">
                <a:solidFill>
                  <a:srgbClr val="C00000"/>
                </a:solidFill>
              </a:rPr>
              <a:t> </a:t>
            </a:r>
          </a:p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(имя прилагательное).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Повторим: - что обозначает имя прилагательное?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на какие вопросы отвечает?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какова роль прилагательного в нашей речи?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как изменяется имя прилагательное?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от чего зависит род, число, и падеж прилагательного?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как проверить безударные окончания имени прилагательного?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каким членом предложения является имя прилагательное?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Минутка каллиграфии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Игра с мячом: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И.П.: сидя на полу. Энергичное прокатывание мяча вперед-назад по полу (попеременно правой и левой рукой);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И.п.: стоя, руки перед грудью. Мяч в ладонях с растопыренными пальцами. Вращение мяча к себе от себя, перебирая пальцами. 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И.п.: стоя, положение рук произвольно, мяч в правой руке. Энергично сжимать и разжимать мяч пальцами. То же левой рукой. 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И.п.: стоя, левая рука вытянута вперед, ладонью вверх. Мяч в правой руке. Прокатывание мяча вдоль вытянутой руки от пальцев до плеча и обратно. То же другой рукой.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Запиши красиво!</a:t>
            </a:r>
            <a:endParaRPr lang="ru-RU" b="1" i="1" dirty="0"/>
          </a:p>
        </p:txBody>
      </p:sp>
      <p:pic>
        <p:nvPicPr>
          <p:cNvPr id="4" name="Содержимое 3" descr="слайд 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28662" y="1214422"/>
            <a:ext cx="7429553" cy="5214974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Запомни!</a:t>
            </a:r>
            <a:endParaRPr lang="ru-RU" dirty="0"/>
          </a:p>
        </p:txBody>
      </p:sp>
      <p:pic>
        <p:nvPicPr>
          <p:cNvPr id="4" name="Содержимое 3" descr="img12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280583" y="1219200"/>
            <a:ext cx="6582833" cy="4937125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428604"/>
            <a:ext cx="8229600" cy="579501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sz="2800" i="1" dirty="0" smtClean="0">
                <a:solidFill>
                  <a:srgbClr val="C00000"/>
                </a:solidFill>
              </a:rPr>
              <a:t>Прослушайте рассказ. Назовите слова-признаки. Выделите голосом в них окончания. (Сначала логопед читает текст целиком. Затем — по предложениям, не договаривая окончания имен прилагательных. Ученики договаривают окончания имен прилагательных и произносят слово целиком.)</a:t>
            </a:r>
          </a:p>
          <a:p>
            <a:pPr algn="ctr">
              <a:buNone/>
            </a:pPr>
            <a:r>
              <a:rPr lang="ru-RU" sz="3100" i="1" dirty="0" smtClean="0">
                <a:solidFill>
                  <a:schemeClr val="tx1"/>
                </a:solidFill>
              </a:rPr>
              <a:t>Голубая пора. (Март.)</a:t>
            </a:r>
            <a:endParaRPr lang="ru-RU" sz="31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ru-RU" sz="3100" dirty="0" smtClean="0">
                <a:solidFill>
                  <a:schemeClr val="tx1"/>
                </a:solidFill>
              </a:rPr>
              <a:t>          У каждого месяца свой цвет. Январь — бел(</a:t>
            </a:r>
            <a:r>
              <a:rPr lang="ru-RU" sz="3100" dirty="0" err="1" smtClean="0">
                <a:solidFill>
                  <a:schemeClr val="tx1"/>
                </a:solidFill>
              </a:rPr>
              <a:t>ый</a:t>
            </a:r>
            <a:r>
              <a:rPr lang="ru-RU" sz="3100" dirty="0" smtClean="0">
                <a:solidFill>
                  <a:schemeClr val="tx1"/>
                </a:solidFill>
              </a:rPr>
              <a:t>), июнь — зелен(</a:t>
            </a:r>
            <a:r>
              <a:rPr lang="ru-RU" sz="3100" dirty="0" err="1" smtClean="0">
                <a:solidFill>
                  <a:schemeClr val="tx1"/>
                </a:solidFill>
              </a:rPr>
              <a:t>ый</a:t>
            </a:r>
            <a:r>
              <a:rPr lang="ru-RU" sz="3100" dirty="0" smtClean="0">
                <a:solidFill>
                  <a:schemeClr val="tx1"/>
                </a:solidFill>
              </a:rPr>
              <a:t>), а вот март — голуб (ой). Голуб(</a:t>
            </a:r>
            <a:r>
              <a:rPr lang="ru-RU" sz="3100" dirty="0" err="1" smtClean="0">
                <a:solidFill>
                  <a:schemeClr val="tx1"/>
                </a:solidFill>
              </a:rPr>
              <a:t>ое</a:t>
            </a:r>
            <a:r>
              <a:rPr lang="ru-RU" sz="3100" dirty="0" smtClean="0">
                <a:solidFill>
                  <a:schemeClr val="tx1"/>
                </a:solidFill>
              </a:rPr>
              <a:t>) небо, снега голуб(</a:t>
            </a:r>
            <a:r>
              <a:rPr lang="ru-RU" sz="3100" dirty="0" err="1" smtClean="0">
                <a:solidFill>
                  <a:schemeClr val="tx1"/>
                </a:solidFill>
              </a:rPr>
              <a:t>ые</a:t>
            </a:r>
            <a:r>
              <a:rPr lang="ru-RU" sz="3100" dirty="0" smtClean="0">
                <a:solidFill>
                  <a:schemeClr val="tx1"/>
                </a:solidFill>
              </a:rPr>
              <a:t>). На снегах тени, как </a:t>
            </a:r>
            <a:r>
              <a:rPr lang="ru-RU" sz="3100" dirty="0" err="1" smtClean="0">
                <a:solidFill>
                  <a:schemeClr val="tx1"/>
                </a:solidFill>
              </a:rPr>
              <a:t>син</a:t>
            </a:r>
            <a:r>
              <a:rPr lang="ru-RU" sz="3100" dirty="0" smtClean="0">
                <a:solidFill>
                  <a:schemeClr val="tx1"/>
                </a:solidFill>
              </a:rPr>
              <a:t>(</a:t>
            </a:r>
            <a:r>
              <a:rPr lang="ru-RU" sz="3100" dirty="0" err="1" smtClean="0">
                <a:solidFill>
                  <a:schemeClr val="tx1"/>
                </a:solidFill>
              </a:rPr>
              <a:t>ие</a:t>
            </a:r>
            <a:r>
              <a:rPr lang="ru-RU" sz="3100" dirty="0" smtClean="0">
                <a:solidFill>
                  <a:schemeClr val="tx1"/>
                </a:solidFill>
              </a:rPr>
              <a:t>) молнии. Голуб(</a:t>
            </a:r>
            <a:r>
              <a:rPr lang="ru-RU" sz="3100" dirty="0" err="1" smtClean="0">
                <a:solidFill>
                  <a:schemeClr val="tx1"/>
                </a:solidFill>
              </a:rPr>
              <a:t>ая</a:t>
            </a:r>
            <a:r>
              <a:rPr lang="ru-RU" sz="3100" dirty="0" smtClean="0">
                <a:solidFill>
                  <a:schemeClr val="tx1"/>
                </a:solidFill>
              </a:rPr>
              <a:t>) даль, голуб(</a:t>
            </a:r>
            <a:r>
              <a:rPr lang="ru-RU" sz="3100" dirty="0" err="1" smtClean="0">
                <a:solidFill>
                  <a:schemeClr val="tx1"/>
                </a:solidFill>
              </a:rPr>
              <a:t>ые</a:t>
            </a:r>
            <a:r>
              <a:rPr lang="ru-RU" sz="3100" dirty="0" smtClean="0">
                <a:solidFill>
                  <a:schemeClr val="tx1"/>
                </a:solidFill>
              </a:rPr>
              <a:t>) льды. Голуб(</a:t>
            </a:r>
            <a:r>
              <a:rPr lang="ru-RU" sz="3100" dirty="0" err="1" smtClean="0">
                <a:solidFill>
                  <a:schemeClr val="tx1"/>
                </a:solidFill>
              </a:rPr>
              <a:t>ые</a:t>
            </a:r>
            <a:r>
              <a:rPr lang="ru-RU" sz="3100" dirty="0" smtClean="0">
                <a:solidFill>
                  <a:schemeClr val="tx1"/>
                </a:solidFill>
              </a:rPr>
              <a:t>) на снегу следы. </a:t>
            </a:r>
            <a:r>
              <a:rPr lang="ru-RU" sz="3100" dirty="0" err="1" smtClean="0">
                <a:solidFill>
                  <a:schemeClr val="tx1"/>
                </a:solidFill>
              </a:rPr>
              <a:t>Перв</a:t>
            </a:r>
            <a:r>
              <a:rPr lang="ru-RU" sz="3100" dirty="0" smtClean="0">
                <a:solidFill>
                  <a:schemeClr val="tx1"/>
                </a:solidFill>
              </a:rPr>
              <a:t>(</a:t>
            </a:r>
            <a:r>
              <a:rPr lang="ru-RU" sz="3100" dirty="0" err="1" smtClean="0">
                <a:solidFill>
                  <a:schemeClr val="tx1"/>
                </a:solidFill>
              </a:rPr>
              <a:t>ые</a:t>
            </a:r>
            <a:r>
              <a:rPr lang="ru-RU" sz="3100" dirty="0" smtClean="0">
                <a:solidFill>
                  <a:schemeClr val="tx1"/>
                </a:solidFill>
              </a:rPr>
              <a:t>) голуб (</a:t>
            </a:r>
            <a:r>
              <a:rPr lang="ru-RU" sz="3100" dirty="0" err="1" smtClean="0">
                <a:solidFill>
                  <a:schemeClr val="tx1"/>
                </a:solidFill>
              </a:rPr>
              <a:t>ые</a:t>
            </a:r>
            <a:r>
              <a:rPr lang="ru-RU" sz="3100" dirty="0" smtClean="0">
                <a:solidFill>
                  <a:schemeClr val="tx1"/>
                </a:solidFill>
              </a:rPr>
              <a:t>) лужи и </a:t>
            </a:r>
            <a:r>
              <a:rPr lang="ru-RU" sz="3100" smtClean="0">
                <a:solidFill>
                  <a:schemeClr val="tx1"/>
                </a:solidFill>
              </a:rPr>
              <a:t>последн </a:t>
            </a:r>
            <a:r>
              <a:rPr lang="ru-RU" sz="3100" dirty="0" smtClean="0">
                <a:solidFill>
                  <a:schemeClr val="tx1"/>
                </a:solidFill>
              </a:rPr>
              <a:t>(</a:t>
            </a:r>
            <a:r>
              <a:rPr lang="ru-RU" sz="3100" dirty="0" err="1" smtClean="0">
                <a:solidFill>
                  <a:schemeClr val="tx1"/>
                </a:solidFill>
              </a:rPr>
              <a:t>ие</a:t>
            </a:r>
            <a:r>
              <a:rPr lang="ru-RU" sz="3100" dirty="0" smtClean="0">
                <a:solidFill>
                  <a:schemeClr val="tx1"/>
                </a:solidFill>
              </a:rPr>
              <a:t>) голуб (</a:t>
            </a:r>
            <a:r>
              <a:rPr lang="ru-RU" sz="3100" dirty="0" err="1" smtClean="0">
                <a:solidFill>
                  <a:schemeClr val="tx1"/>
                </a:solidFill>
              </a:rPr>
              <a:t>ые</a:t>
            </a:r>
            <a:r>
              <a:rPr lang="ru-RU" sz="3100" dirty="0" smtClean="0">
                <a:solidFill>
                  <a:schemeClr val="tx1"/>
                </a:solidFill>
              </a:rPr>
              <a:t>) сосульки. А на горизонте </a:t>
            </a:r>
            <a:r>
              <a:rPr lang="ru-RU" sz="3100" dirty="0" err="1" smtClean="0">
                <a:solidFill>
                  <a:schemeClr val="tx1"/>
                </a:solidFill>
              </a:rPr>
              <a:t>син</a:t>
            </a:r>
            <a:r>
              <a:rPr lang="ru-RU" sz="3100" dirty="0" smtClean="0">
                <a:solidFill>
                  <a:schemeClr val="tx1"/>
                </a:solidFill>
              </a:rPr>
              <a:t>(</a:t>
            </a:r>
            <a:r>
              <a:rPr lang="ru-RU" sz="3100" dirty="0" err="1" smtClean="0">
                <a:solidFill>
                  <a:schemeClr val="tx1"/>
                </a:solidFill>
              </a:rPr>
              <a:t>яя</a:t>
            </a:r>
            <a:r>
              <a:rPr lang="ru-RU" sz="3100" dirty="0" smtClean="0">
                <a:solidFill>
                  <a:schemeClr val="tx1"/>
                </a:solidFill>
              </a:rPr>
              <a:t>) полоска далекого леса. Весь мир голуб(ой)!</a:t>
            </a:r>
          </a:p>
          <a:p>
            <a:pPr algn="r">
              <a:buNone/>
            </a:pPr>
            <a:r>
              <a:rPr lang="ru-RU" sz="3100" dirty="0" smtClean="0">
                <a:solidFill>
                  <a:schemeClr val="tx1"/>
                </a:solidFill>
              </a:rPr>
              <a:t>(По </a:t>
            </a:r>
            <a:r>
              <a:rPr lang="ru-RU" sz="3100" i="1" dirty="0" smtClean="0">
                <a:solidFill>
                  <a:schemeClr val="tx1"/>
                </a:solidFill>
              </a:rPr>
              <a:t>Н. Сладкову.)</a:t>
            </a:r>
            <a:endParaRPr lang="ru-RU" sz="31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 </a:t>
            </a:r>
            <a:r>
              <a:rPr lang="ru-RU" sz="2800" dirty="0" smtClean="0">
                <a:solidFill>
                  <a:srgbClr val="C00000"/>
                </a:solidFill>
              </a:rPr>
              <a:t>Вставьте пропущенные слова, обозначающие признаки предмета. (Используется материал предыдущего задания.)</a:t>
            </a:r>
          </a:p>
          <a:p>
            <a:pPr>
              <a:lnSpc>
                <a:spcPct val="170000"/>
              </a:lnSpc>
              <a:buNone/>
            </a:pPr>
            <a:r>
              <a:rPr lang="ru-RU" sz="3400" b="1" dirty="0" smtClean="0"/>
              <a:t>В марте небо ... . Снега ... . Даль ... . Льды ... . На снегу следы ... . Лужи ... . Сосульки ... . Весь мир ... 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247</TotalTime>
  <Words>384</Words>
  <Application>Microsoft Office PowerPoint</Application>
  <PresentationFormat>Экран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Начальная</vt:lpstr>
      <vt:lpstr> Цель: уточнить  представления обучающегося о согласованности прилагательных и имен существительных  по родам, в числе;  о согласовании имен в предложении, имен прилагательных и существительных по падежам.</vt:lpstr>
      <vt:lpstr>Разминка</vt:lpstr>
      <vt:lpstr>Презентация PowerPoint</vt:lpstr>
      <vt:lpstr>Введение в тему. Беседа</vt:lpstr>
      <vt:lpstr>Презентация PowerPoint</vt:lpstr>
      <vt:lpstr>Минутка каллиграфии</vt:lpstr>
      <vt:lpstr>Запиши красиво!</vt:lpstr>
      <vt:lpstr>Запомни!</vt:lpstr>
      <vt:lpstr>Презентация PowerPoint</vt:lpstr>
      <vt:lpstr> УПРАЖНЕНИЕ «МУХА» . «Перед тобой табличка с буквами. Одна клеточка отмечена звездочкой. Это домик мухи. Сейчас муха находится в доме. Отсюда она начнёт движение. Иногда муха будет делать остановки и собирать буквы. Слушайте внимательно мои команды. Когда муха сделает остановку, возьмите простой карандаш и запишите букву под табличкой. Клетку, в которой остановилась муха необходимо зачеркнуть. Дальше муха полетит из зачёркнутой клеточки. В итоге получится слово, которое муха соберет за свое путешествие».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Цель: уточнить  представления обучающегося о согласованности прилагательных и имен существительных  по родам, в числе;  о согласовании имен в предложении, имен прилагательных и существительных по падежам (работа с синонимами, антонимами, омонимами и многозначными словами; подбор слов для образного сравнения).</dc:title>
  <dc:creator>001</dc:creator>
  <cp:lastModifiedBy>admin</cp:lastModifiedBy>
  <cp:revision>12</cp:revision>
  <dcterms:created xsi:type="dcterms:W3CDTF">2020-11-17T18:36:49Z</dcterms:created>
  <dcterms:modified xsi:type="dcterms:W3CDTF">2022-08-08T05:41:35Z</dcterms:modified>
</cp:coreProperties>
</file>